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8A_41C3E60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734" r:id="rId2"/>
  </p:sldMasterIdLst>
  <p:notesMasterIdLst>
    <p:notesMasterId r:id="rId69"/>
  </p:notesMasterIdLst>
  <p:sldIdLst>
    <p:sldId id="262" r:id="rId3"/>
    <p:sldId id="4576" r:id="rId4"/>
    <p:sldId id="4521" r:id="rId5"/>
    <p:sldId id="327" r:id="rId6"/>
    <p:sldId id="4477" r:id="rId7"/>
    <p:sldId id="342" r:id="rId8"/>
    <p:sldId id="4504" r:id="rId9"/>
    <p:sldId id="4572" r:id="rId10"/>
    <p:sldId id="4487" r:id="rId11"/>
    <p:sldId id="4494" r:id="rId12"/>
    <p:sldId id="4496" r:id="rId13"/>
    <p:sldId id="4495" r:id="rId14"/>
    <p:sldId id="4488" r:id="rId15"/>
    <p:sldId id="4508" r:id="rId16"/>
    <p:sldId id="4498" r:id="rId17"/>
    <p:sldId id="443" r:id="rId18"/>
    <p:sldId id="4484" r:id="rId19"/>
    <p:sldId id="4507" r:id="rId20"/>
    <p:sldId id="4489" r:id="rId21"/>
    <p:sldId id="4490" r:id="rId22"/>
    <p:sldId id="4505" r:id="rId23"/>
    <p:sldId id="4506" r:id="rId24"/>
    <p:sldId id="4522" r:id="rId25"/>
    <p:sldId id="4510" r:id="rId26"/>
    <p:sldId id="4524" r:id="rId27"/>
    <p:sldId id="4867" r:id="rId28"/>
    <p:sldId id="4883" r:id="rId29"/>
    <p:sldId id="4876" r:id="rId30"/>
    <p:sldId id="4525" r:id="rId31"/>
    <p:sldId id="4523" r:id="rId32"/>
    <p:sldId id="4509" r:id="rId33"/>
    <p:sldId id="4492" r:id="rId34"/>
    <p:sldId id="4499" r:id="rId35"/>
    <p:sldId id="4527" r:id="rId36"/>
    <p:sldId id="4563" r:id="rId37"/>
    <p:sldId id="468" r:id="rId38"/>
    <p:sldId id="4529" r:id="rId39"/>
    <p:sldId id="4575" r:id="rId40"/>
    <p:sldId id="1016" r:id="rId41"/>
    <p:sldId id="1156" r:id="rId42"/>
    <p:sldId id="1169" r:id="rId43"/>
    <p:sldId id="1128" r:id="rId44"/>
    <p:sldId id="4569" r:id="rId45"/>
    <p:sldId id="4565" r:id="rId46"/>
    <p:sldId id="1167" r:id="rId47"/>
    <p:sldId id="4566" r:id="rId48"/>
    <p:sldId id="1168" r:id="rId49"/>
    <p:sldId id="4558" r:id="rId50"/>
    <p:sldId id="4531" r:id="rId51"/>
    <p:sldId id="4512" r:id="rId52"/>
    <p:sldId id="4514" r:id="rId53"/>
    <p:sldId id="463" r:id="rId54"/>
    <p:sldId id="4885" r:id="rId55"/>
    <p:sldId id="435" r:id="rId56"/>
    <p:sldId id="4693" r:id="rId57"/>
    <p:sldId id="4697" r:id="rId58"/>
    <p:sldId id="4570" r:id="rId59"/>
    <p:sldId id="466" r:id="rId60"/>
    <p:sldId id="4530" r:id="rId61"/>
    <p:sldId id="4548" r:id="rId62"/>
    <p:sldId id="4549" r:id="rId63"/>
    <p:sldId id="4502" r:id="rId64"/>
    <p:sldId id="4559" r:id="rId65"/>
    <p:sldId id="4560" r:id="rId66"/>
    <p:sldId id="4480" r:id="rId67"/>
    <p:sldId id="4886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D61363-261E-A79B-06E5-DBEF0B32226B}" name="Keller, Jessica" initials="JK" userId="S::jessica.keller@lea-hessen.de::d5ad3bd2-6c05-4dc2-837f-cfc19eb16e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758E3-8707-4FFE-B455-C524C38BFAC1}" v="10" dt="2026-05-28T17:31:26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>
      <p:cViewPr varScale="1">
        <p:scale>
          <a:sx n="90" d="100"/>
          <a:sy n="90" d="100"/>
        </p:scale>
        <p:origin x="67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omments/modernComment_118A_41C3E6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1F293D-11A3-4702-9971-30230FB439A5}" authorId="{F1D61363-261E-A79B-06E5-DBEF0B32226B}" created="2026-05-12T11:54:24.25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03357440" sldId="4490"/>
      <ac:spMk id="9" creationId="{6E403055-2B1B-DC54-1A0C-80E903531A82}"/>
    </ac:deMkLst>
    <p188:txBody>
      <a:bodyPr/>
      <a:lstStyle/>
      <a:p>
        <a:r>
          <a:rPr lang="de-DE"/>
          <a:t>Aktualisierung, Änderungen ab 2027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5BF7A-4E0F-4CF8-B77F-DB52C39A3B4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2B23D3D-54D5-4C0B-940C-279B8FDCC789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LEA Hessen</a:t>
          </a:r>
        </a:p>
      </dgm:t>
    </dgm:pt>
    <dgm:pt modelId="{D1ACACE7-0663-4AE7-943E-346AC7271F2D}" type="parTrans" cxnId="{457294BF-0828-47E5-9042-AD487B5AE8B0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F871E9EE-FF7B-44E9-A2EC-0C39C9EE4B2B}" type="sibTrans" cxnId="{457294BF-0828-47E5-9042-AD487B5AE8B0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ACD585C7-D77B-4431-B28D-F7F591E34088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Erneuerbare Energien</a:t>
          </a:r>
        </a:p>
      </dgm:t>
    </dgm:pt>
    <dgm:pt modelId="{DF472D1D-AE02-496D-A006-57246124D89E}" type="parTrans" cxnId="{EE2D030D-F378-4FFE-A89C-BCDF7708DDE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F509B0C-DEFB-4DB8-8EF3-9A40455079BF}" type="sibTrans" cxnId="{EE2D030D-F378-4FFE-A89C-BCDF7708DDE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54B9780-35E9-43EF-8E56-7C6BE95ECD5F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de-DE" sz="8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Wärme - Energiekonzepte</a:t>
          </a:r>
          <a:endParaRPr lang="de-DE" sz="800" u="none" dirty="0">
            <a:latin typeface="+mj-lt"/>
          </a:endParaRPr>
        </a:p>
      </dgm:t>
    </dgm:pt>
    <dgm:pt modelId="{41DC9ADD-86B5-4635-8A1D-873EBFA481BC}" type="parTrans" cxnId="{28EF07BB-9C87-4D90-9CCF-D3F53D1701E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D6DDFAD-B02D-41A6-B64F-52FB087050C0}" type="sibTrans" cxnId="{28EF07BB-9C87-4D90-9CCF-D3F53D1701E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02820721-02EC-48E6-B7B2-5DC5C2F2520A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Energieeffizienz und Sanierung</a:t>
          </a:r>
        </a:p>
      </dgm:t>
    </dgm:pt>
    <dgm:pt modelId="{A9D6C376-6A9F-4075-B83C-BF6AD069BC26}" type="parTrans" cxnId="{5E192566-E585-4678-A81B-489D14A462DF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3C36919C-4B27-40F4-A555-718219FE342B}" type="sibTrans" cxnId="{5E192566-E585-4678-A81B-489D14A462DF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62FEB45D-F41B-4AD1-B22C-259362264D82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Infrastruktur</a:t>
          </a:r>
        </a:p>
      </dgm:t>
    </dgm:pt>
    <dgm:pt modelId="{34802DF3-A34C-4784-A9C2-7A94833D0A24}" type="parTrans" cxnId="{4253242B-62D6-4F9B-8BCF-01674CCB6122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7AE2AD19-DB69-4A66-B0AA-529E830BFF6F}" type="sibTrans" cxnId="{4253242B-62D6-4F9B-8BCF-01674CCB6122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23010C3C-C0BD-4C50-8AB2-ED01E98A6703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Mobilität</a:t>
          </a:r>
        </a:p>
      </dgm:t>
    </dgm:pt>
    <dgm:pt modelId="{6C791007-C6D2-4605-BCF4-FA04DEBDFEA2}" type="parTrans" cxnId="{05355BC3-5900-4180-A0C7-54A1B2A815C7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43CA3A33-E58A-4CC2-833C-CE06011AFB99}" type="sibTrans" cxnId="{05355BC3-5900-4180-A0C7-54A1B2A815C7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71AD11F9-B4EF-4823-9FDD-EB5A939F7A04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Windenergie - Bürgerforum</a:t>
          </a:r>
        </a:p>
      </dgm:t>
    </dgm:pt>
    <dgm:pt modelId="{E4BA5752-D417-48C2-A2C7-EFFD947AB56B}" type="parTrans" cxnId="{E33C2541-6690-40AB-94D4-6CB2133E7424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8EBB88DC-3282-4492-B7D8-2EA3D46442BA}" type="sibTrans" cxnId="{E33C2541-6690-40AB-94D4-6CB2133E7424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27F6595-DB67-4F64-8492-8F1D1D834225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Freiflächen PV</a:t>
          </a:r>
        </a:p>
      </dgm:t>
    </dgm:pt>
    <dgm:pt modelId="{A5448810-9905-4176-997E-045DEB70343B}" type="parTrans" cxnId="{BE6151F7-1337-4AE7-BFC6-4C25EAC2C524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EBF96F03-B72F-476B-A6B1-DDA744729FB1}" type="sibTrans" cxnId="{BE6151F7-1337-4AE7-BFC6-4C25EAC2C524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8C4AB46-AAF2-4EB9-A81F-8724FA706D56}">
      <dgm:prSet phldrT="[Text]" phldr="0" custT="1"/>
      <dgm:spPr>
        <a:solidFill>
          <a:srgbClr val="FFC000"/>
        </a:solidFill>
      </dgm:spPr>
      <dgm:t>
        <a:bodyPr/>
        <a:lstStyle/>
        <a:p>
          <a:r>
            <a:rPr lang="de-DE" sz="800" u="none" dirty="0">
              <a:latin typeface="+mj-lt"/>
            </a:rPr>
            <a:t>Solarenergie</a:t>
          </a:r>
        </a:p>
      </dgm:t>
    </dgm:pt>
    <dgm:pt modelId="{364848A2-79E5-486B-9B46-FC196A585550}" type="parTrans" cxnId="{103DD240-1E1C-41F7-B6EA-8C35541D627A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B6B6E76-AA73-45A1-AC39-03F157F2CD13}" type="sibTrans" cxnId="{103DD240-1E1C-41F7-B6EA-8C35541D627A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681D1C03-C277-407D-917A-C67656B479D0}">
      <dgm:prSet custT="1"/>
      <dgm:spPr/>
      <dgm:t>
        <a:bodyPr/>
        <a:lstStyle/>
        <a:p>
          <a:r>
            <a:rPr lang="de-DE" sz="800" u="none" dirty="0">
              <a:solidFill>
                <a:schemeClr val="bg1"/>
              </a:solidFill>
              <a:latin typeface="+mj-lt"/>
            </a:rPr>
            <a:t>Klimaschutz und Klimawandelanpassung</a:t>
          </a:r>
          <a:endParaRPr kumimoji="0" lang="de-DE" sz="800" b="0" i="0" u="none" strike="noStrike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n-ea"/>
            <a:cs typeface="+mn-cs"/>
          </a:endParaRPr>
        </a:p>
      </dgm:t>
    </dgm:pt>
    <dgm:pt modelId="{011CCAA3-25BB-41C5-8419-66A304D07AA3}" type="parTrans" cxnId="{F415D2F1-C5EA-4695-8C42-FDA410060D6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8D9B034-7E5F-4DAB-9379-9AD0F4F6E6B6}" type="sibTrans" cxnId="{F415D2F1-C5EA-4695-8C42-FDA410060D6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4A448053-E6B5-49F5-BE7B-69C578529364}">
      <dgm:prSet custT="1"/>
      <dgm:spPr/>
      <dgm:t>
        <a:bodyPr/>
        <a:lstStyle/>
        <a:p>
          <a:r>
            <a:rPr kumimoji="0" lang="de-DE" sz="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Förderung</a:t>
          </a:r>
          <a:endParaRPr lang="de-DE" sz="800" u="none" dirty="0">
            <a:latin typeface="+mj-lt"/>
          </a:endParaRPr>
        </a:p>
      </dgm:t>
    </dgm:pt>
    <dgm:pt modelId="{35C3F373-25DE-4E66-9367-1DFF960024EC}" type="parTrans" cxnId="{B0F2B3EC-B384-49F6-8D4C-D90CEA2BF108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B7084ED4-EEE9-4ED7-9A97-02EAD53A29C3}" type="sibTrans" cxnId="{B0F2B3EC-B384-49F6-8D4C-D90CEA2BF108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BAFF01E3-9CBB-4800-9EE3-638EAC9724A7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de-DE" sz="800" u="none" dirty="0">
              <a:latin typeface="+mj-lt"/>
            </a:rPr>
            <a:t>Kommunale Wärmeplanung</a:t>
          </a:r>
        </a:p>
      </dgm:t>
    </dgm:pt>
    <dgm:pt modelId="{B486C324-AA95-4FBD-BFFE-05AE22352965}" type="parTrans" cxnId="{86152D4B-EB64-448C-BEFB-5BCA2CB31779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E1B6E8E-2F2B-4197-AEB7-B20136C37FDB}" type="sibTrans" cxnId="{86152D4B-EB64-448C-BEFB-5BCA2CB31779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8A077D74-326D-4723-A6A4-00A7F90A3E92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de-DE" sz="800" u="none" dirty="0">
              <a:latin typeface="+mj-lt"/>
            </a:rPr>
            <a:t>Wärmenetze</a:t>
          </a:r>
        </a:p>
      </dgm:t>
    </dgm:pt>
    <dgm:pt modelId="{64BF2F85-FDD1-43AE-AF45-7160CC984A65}" type="parTrans" cxnId="{24F088DF-A940-4E57-B1AC-8AAC4C5ABD83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64270138-C0F6-47B3-AC5A-7AF5DFF1E249}" type="sibTrans" cxnId="{24F088DF-A940-4E57-B1AC-8AAC4C5ABD83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2851D743-3A61-4AEB-BA87-AB65CDB46200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de-DE" sz="800" u="none" dirty="0">
              <a:latin typeface="+mj-lt"/>
            </a:rPr>
            <a:t>Geothermie</a:t>
          </a:r>
        </a:p>
      </dgm:t>
    </dgm:pt>
    <dgm:pt modelId="{E9BE63B4-ACF3-4087-9DFD-7D44E4804233}" type="parTrans" cxnId="{C0F035FB-F7C9-4EBC-9E4B-1B4F31F7F2FE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20D8731F-BF70-4751-A78D-FE278348659A}" type="sibTrans" cxnId="{C0F035FB-F7C9-4EBC-9E4B-1B4F31F7F2FE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B2C816CB-80BF-4374-9DC8-4EF1413FEEFA}">
      <dgm:prSet custT="1"/>
      <dgm:spPr/>
      <dgm:t>
        <a:bodyPr/>
        <a:lstStyle/>
        <a:p>
          <a:r>
            <a:rPr kumimoji="0" lang="de-DE" sz="8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Die Klimakommunen</a:t>
          </a:r>
        </a:p>
      </dgm:t>
    </dgm:pt>
    <dgm:pt modelId="{27124DD8-B9D6-4C73-BC97-07D01A0FB738}" type="parTrans" cxnId="{92A1D4D0-4F35-4095-98EE-EFF4B1ED5B5E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F6010221-EE52-418A-8BB4-456846745975}" type="sibTrans" cxnId="{92A1D4D0-4F35-4095-98EE-EFF4B1ED5B5E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F3AB412C-8F52-4127-A765-5F952F5AE224}">
      <dgm:prSet custT="1"/>
      <dgm:spPr/>
      <dgm:t>
        <a:bodyPr/>
        <a:lstStyle/>
        <a:p>
          <a:r>
            <a:rPr lang="de-DE" sz="800" u="none" dirty="0">
              <a:latin typeface="+mj-lt"/>
            </a:rPr>
            <a:t>Fördermittelberatung Kommunen</a:t>
          </a:r>
        </a:p>
      </dgm:t>
    </dgm:pt>
    <dgm:pt modelId="{C3418952-C446-44BC-9D31-0C88AAF78766}" type="parTrans" cxnId="{F6B4EF0B-4C29-46F1-B871-AFE99AAD70DA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63A4B2A-A0B6-4FB5-8624-BFB2F5F91DFA}" type="sibTrans" cxnId="{F6B4EF0B-4C29-46F1-B871-AFE99AAD70DA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F2B86048-C455-4BF5-9631-C3A6760EBA89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Energieeffizienz im Gebäudesektor</a:t>
          </a:r>
        </a:p>
      </dgm:t>
    </dgm:pt>
    <dgm:pt modelId="{74A2D721-E780-46E8-BC87-653C23816CE6}" type="parTrans" cxnId="{479718F1-3E1C-4F10-AFD5-CF5C629C787B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A743DD68-2E99-4FE2-82B4-E60B53BBD58D}" type="sibTrans" cxnId="{479718F1-3E1C-4F10-AFD5-CF5C629C787B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99C99575-BA71-4A82-841C-F7359CC7A18C}">
      <dgm:prSet phldrT="[Text]" phldr="0" custT="1"/>
      <dgm:spPr>
        <a:solidFill>
          <a:srgbClr val="FFC000"/>
        </a:solidFill>
      </dgm:spPr>
      <dgm:t>
        <a:bodyPr/>
        <a:lstStyle/>
        <a:p>
          <a:r>
            <a:rPr lang="de-DE" sz="800" u="none" dirty="0">
              <a:latin typeface="+mj-lt"/>
            </a:rPr>
            <a:t>Bürgerberatung/Sprechstunde</a:t>
          </a:r>
        </a:p>
      </dgm:t>
    </dgm:pt>
    <dgm:pt modelId="{4B6F1183-B42B-4446-8227-673C33306882}" type="parTrans" cxnId="{EAE41576-72C7-414A-A4FF-C56D26EA1CFF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D6CDCA0C-BE14-4CDE-B7E6-B3C9056EDBCA}" type="sibTrans" cxnId="{EAE41576-72C7-414A-A4FF-C56D26EA1CFF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C558DE54-1B02-4D8B-BE66-C2D301964C82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Holzbauoffensive Hessen</a:t>
          </a:r>
        </a:p>
      </dgm:t>
    </dgm:pt>
    <dgm:pt modelId="{8EF5BB30-F6E4-431A-AC50-394F850A8EB2}" type="parTrans" cxnId="{21A14C8C-F4C8-4CDE-BC8D-9036C345B6FB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8EA58E9-2657-44BC-BF4E-9789126E4E35}" type="sibTrans" cxnId="{21A14C8C-F4C8-4CDE-BC8D-9036C345B6FB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2EEB5A5B-EAFF-4588-8BDB-153B5585C618}">
      <dgm:prSet phldrT="[Text]" phldr="0" custT="1"/>
      <dgm:spPr/>
      <dgm:t>
        <a:bodyPr/>
        <a:lstStyle/>
        <a:p>
          <a:r>
            <a:rPr lang="de-DE" sz="800" u="none" dirty="0" err="1">
              <a:latin typeface="+mj-lt"/>
            </a:rPr>
            <a:t>Einführuung</a:t>
          </a:r>
          <a:endParaRPr lang="de-DE" sz="800" u="none" dirty="0">
            <a:latin typeface="+mj-lt"/>
          </a:endParaRPr>
        </a:p>
        <a:p>
          <a:r>
            <a:rPr lang="de-DE" sz="800" u="none" dirty="0">
              <a:latin typeface="+mj-lt"/>
            </a:rPr>
            <a:t>Kommunales Energiemanagement</a:t>
          </a:r>
        </a:p>
      </dgm:t>
    </dgm:pt>
    <dgm:pt modelId="{612F9EF6-3B51-4968-987D-2A5F8E5B74F7}" type="parTrans" cxnId="{B7D8B2D7-511D-47F0-9396-8018DC4BD960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0AF1F4C1-A093-4171-9AC7-CD2CED9E4F88}" type="sibTrans" cxnId="{B7D8B2D7-511D-47F0-9396-8018DC4BD960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2A50B047-1954-4A30-92AC-FDCCE9F20679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LED-Straßenbeleuchtung</a:t>
          </a:r>
        </a:p>
      </dgm:t>
    </dgm:pt>
    <dgm:pt modelId="{D49453E4-C60B-424D-97DE-01FB571643E4}" type="parTrans" cxnId="{EFB1B1CE-36BB-40D8-BEC3-06588FB761F3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5F45AE64-3594-4CE3-A0D9-E67BE70C340F}" type="sibTrans" cxnId="{EFB1B1CE-36BB-40D8-BEC3-06588FB761F3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C3DED508-592C-475B-9D56-94FA6DDF1818}">
      <dgm:prSet phldrT="[Text]" phldr="0" custT="1"/>
      <dgm:spPr/>
      <dgm:t>
        <a:bodyPr/>
        <a:lstStyle/>
        <a:p>
          <a:r>
            <a:rPr lang="de-DE" sz="800" u="none" dirty="0">
              <a:latin typeface="+mj-lt"/>
            </a:rPr>
            <a:t>Arbeitsgemeinschaft Nahmobilität</a:t>
          </a:r>
        </a:p>
      </dgm:t>
    </dgm:pt>
    <dgm:pt modelId="{A62D1302-6563-4C89-A7C1-082A9E57A4CC}" type="parTrans" cxnId="{E4A7DC78-1E5D-49A9-9A18-B87E407A485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CA746238-F96B-4169-B8DE-727359CB69C4}" type="sibTrans" cxnId="{E4A7DC78-1E5D-49A9-9A18-B87E407A4856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BEEECBF4-865A-4278-A9F4-9FD5F3572FE0}">
      <dgm:prSet phldrT="[Text]" phldr="0" custT="1"/>
      <dgm:spPr/>
      <dgm:t>
        <a:bodyPr/>
        <a:lstStyle/>
        <a:p>
          <a:r>
            <a:rPr lang="de-DE" sz="800" u="none" dirty="0" err="1">
              <a:latin typeface="+mj-lt"/>
            </a:rPr>
            <a:t>Geschäftssttelle</a:t>
          </a:r>
          <a:r>
            <a:rPr lang="de-DE" sz="800" u="none" dirty="0">
              <a:latin typeface="+mj-lt"/>
            </a:rPr>
            <a:t> Elektromobilität Hessen</a:t>
          </a:r>
        </a:p>
      </dgm:t>
    </dgm:pt>
    <dgm:pt modelId="{8817DF44-22ED-43E9-B40A-97BDEBB37C34}" type="parTrans" cxnId="{B5697063-97A3-4F9A-A77C-2D3FD9A547ED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0AF3FBE5-14F6-405D-8314-BEA95F531FAA}" type="sibTrans" cxnId="{B5697063-97A3-4F9A-A77C-2D3FD9A547ED}">
      <dgm:prSet/>
      <dgm:spPr/>
      <dgm:t>
        <a:bodyPr/>
        <a:lstStyle/>
        <a:p>
          <a:endParaRPr lang="de-DE" sz="2800" u="none">
            <a:latin typeface="+mj-lt"/>
          </a:endParaRPr>
        </a:p>
      </dgm:t>
    </dgm:pt>
    <dgm:pt modelId="{D99F1E92-802C-4E8B-BCDB-C053286A6618}" type="pres">
      <dgm:prSet presAssocID="{5325BF7A-4E0F-4CF8-B77F-DB52C39A3B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4A60D2D-C82B-4A07-909E-A36983D98EE2}" type="pres">
      <dgm:prSet presAssocID="{92B23D3D-54D5-4C0B-940C-279B8FDCC789}" presName="hierRoot1" presStyleCnt="0">
        <dgm:presLayoutVars>
          <dgm:hierBranch val="init"/>
        </dgm:presLayoutVars>
      </dgm:prSet>
      <dgm:spPr/>
    </dgm:pt>
    <dgm:pt modelId="{A60BDEA9-3B8C-4F0D-9B16-DDAC71936888}" type="pres">
      <dgm:prSet presAssocID="{92B23D3D-54D5-4C0B-940C-279B8FDCC789}" presName="rootComposite1" presStyleCnt="0"/>
      <dgm:spPr/>
    </dgm:pt>
    <dgm:pt modelId="{A2C75368-508C-40D2-A353-D102F1898B34}" type="pres">
      <dgm:prSet presAssocID="{92B23D3D-54D5-4C0B-940C-279B8FDCC789}" presName="rootText1" presStyleLbl="node0" presStyleIdx="0" presStyleCnt="1">
        <dgm:presLayoutVars>
          <dgm:chPref val="3"/>
        </dgm:presLayoutVars>
      </dgm:prSet>
      <dgm:spPr/>
    </dgm:pt>
    <dgm:pt modelId="{CE7D2647-C057-4F21-BEFD-0ADEE9231A35}" type="pres">
      <dgm:prSet presAssocID="{92B23D3D-54D5-4C0B-940C-279B8FDCC789}" presName="rootConnector1" presStyleLbl="node1" presStyleIdx="0" presStyleCnt="0"/>
      <dgm:spPr/>
    </dgm:pt>
    <dgm:pt modelId="{636772A3-DE19-44F9-A4B0-D2A7E7884397}" type="pres">
      <dgm:prSet presAssocID="{92B23D3D-54D5-4C0B-940C-279B8FDCC789}" presName="hierChild2" presStyleCnt="0"/>
      <dgm:spPr/>
    </dgm:pt>
    <dgm:pt modelId="{85699318-DDDB-49E1-BB00-8B2E6D3E2F55}" type="pres">
      <dgm:prSet presAssocID="{DF472D1D-AE02-496D-A006-57246124D89E}" presName="Name37" presStyleLbl="parChTrans1D2" presStyleIdx="0" presStyleCnt="7"/>
      <dgm:spPr/>
    </dgm:pt>
    <dgm:pt modelId="{1E4538D0-BA23-4A67-A8D2-54E0F84577B7}" type="pres">
      <dgm:prSet presAssocID="{ACD585C7-D77B-4431-B28D-F7F591E34088}" presName="hierRoot2" presStyleCnt="0">
        <dgm:presLayoutVars>
          <dgm:hierBranch val="init"/>
        </dgm:presLayoutVars>
      </dgm:prSet>
      <dgm:spPr/>
    </dgm:pt>
    <dgm:pt modelId="{D28D5B72-DB88-4476-9016-973895BCC277}" type="pres">
      <dgm:prSet presAssocID="{ACD585C7-D77B-4431-B28D-F7F591E34088}" presName="rootComposite" presStyleCnt="0"/>
      <dgm:spPr/>
    </dgm:pt>
    <dgm:pt modelId="{68FD4A06-8AFD-4075-9283-FB7B4B596FC8}" type="pres">
      <dgm:prSet presAssocID="{ACD585C7-D77B-4431-B28D-F7F591E34088}" presName="rootText" presStyleLbl="node2" presStyleIdx="0" presStyleCnt="7">
        <dgm:presLayoutVars>
          <dgm:chPref val="3"/>
        </dgm:presLayoutVars>
      </dgm:prSet>
      <dgm:spPr/>
    </dgm:pt>
    <dgm:pt modelId="{FB9C23E1-3DFC-4084-92D1-416E4634BC9B}" type="pres">
      <dgm:prSet presAssocID="{ACD585C7-D77B-4431-B28D-F7F591E34088}" presName="rootConnector" presStyleLbl="node2" presStyleIdx="0" presStyleCnt="7"/>
      <dgm:spPr/>
    </dgm:pt>
    <dgm:pt modelId="{8DEAC674-02AC-4D7F-B8B1-7B47F1C93085}" type="pres">
      <dgm:prSet presAssocID="{ACD585C7-D77B-4431-B28D-F7F591E34088}" presName="hierChild4" presStyleCnt="0"/>
      <dgm:spPr/>
    </dgm:pt>
    <dgm:pt modelId="{4F2A2175-32EA-4230-8E45-21E15B74479B}" type="pres">
      <dgm:prSet presAssocID="{E4BA5752-D417-48C2-A2C7-EFFD947AB56B}" presName="Name37" presStyleLbl="parChTrans1D3" presStyleIdx="0" presStyleCnt="15"/>
      <dgm:spPr/>
    </dgm:pt>
    <dgm:pt modelId="{A0608F10-E00E-49B0-81AE-BE5C7AAAEE4B}" type="pres">
      <dgm:prSet presAssocID="{71AD11F9-B4EF-4823-9FDD-EB5A939F7A04}" presName="hierRoot2" presStyleCnt="0">
        <dgm:presLayoutVars>
          <dgm:hierBranch val="init"/>
        </dgm:presLayoutVars>
      </dgm:prSet>
      <dgm:spPr/>
    </dgm:pt>
    <dgm:pt modelId="{B31C1779-2AD4-49D3-8131-6E95B5CBB9C6}" type="pres">
      <dgm:prSet presAssocID="{71AD11F9-B4EF-4823-9FDD-EB5A939F7A04}" presName="rootComposite" presStyleCnt="0"/>
      <dgm:spPr/>
    </dgm:pt>
    <dgm:pt modelId="{20E461C1-0438-455B-BB7B-009B3BBF6DDD}" type="pres">
      <dgm:prSet presAssocID="{71AD11F9-B4EF-4823-9FDD-EB5A939F7A04}" presName="rootText" presStyleLbl="node3" presStyleIdx="0" presStyleCnt="15">
        <dgm:presLayoutVars>
          <dgm:chPref val="3"/>
        </dgm:presLayoutVars>
      </dgm:prSet>
      <dgm:spPr/>
    </dgm:pt>
    <dgm:pt modelId="{EE082D66-B76E-4481-A118-A5B58C132A74}" type="pres">
      <dgm:prSet presAssocID="{71AD11F9-B4EF-4823-9FDD-EB5A939F7A04}" presName="rootConnector" presStyleLbl="node3" presStyleIdx="0" presStyleCnt="15"/>
      <dgm:spPr/>
    </dgm:pt>
    <dgm:pt modelId="{870C7E2A-D1B0-4A96-9939-D8F1FC78228F}" type="pres">
      <dgm:prSet presAssocID="{71AD11F9-B4EF-4823-9FDD-EB5A939F7A04}" presName="hierChild4" presStyleCnt="0"/>
      <dgm:spPr/>
    </dgm:pt>
    <dgm:pt modelId="{4AFDD3E7-B82A-4106-AD44-4AD02F87EE1C}" type="pres">
      <dgm:prSet presAssocID="{71AD11F9-B4EF-4823-9FDD-EB5A939F7A04}" presName="hierChild5" presStyleCnt="0"/>
      <dgm:spPr/>
    </dgm:pt>
    <dgm:pt modelId="{6C3E9329-43D9-46AE-9CF7-97F9A5274895}" type="pres">
      <dgm:prSet presAssocID="{A5448810-9905-4176-997E-045DEB70343B}" presName="Name37" presStyleLbl="parChTrans1D3" presStyleIdx="1" presStyleCnt="15"/>
      <dgm:spPr/>
    </dgm:pt>
    <dgm:pt modelId="{4359F222-6FA7-4954-A711-B7AE71596268}" type="pres">
      <dgm:prSet presAssocID="{527F6595-DB67-4F64-8492-8F1D1D834225}" presName="hierRoot2" presStyleCnt="0">
        <dgm:presLayoutVars>
          <dgm:hierBranch val="init"/>
        </dgm:presLayoutVars>
      </dgm:prSet>
      <dgm:spPr/>
    </dgm:pt>
    <dgm:pt modelId="{2C08AC39-575A-4A32-B22A-5EAE8D22D6E7}" type="pres">
      <dgm:prSet presAssocID="{527F6595-DB67-4F64-8492-8F1D1D834225}" presName="rootComposite" presStyleCnt="0"/>
      <dgm:spPr/>
    </dgm:pt>
    <dgm:pt modelId="{F34F3FBA-B25C-46A1-AEAC-0A085C038F15}" type="pres">
      <dgm:prSet presAssocID="{527F6595-DB67-4F64-8492-8F1D1D834225}" presName="rootText" presStyleLbl="node3" presStyleIdx="1" presStyleCnt="15">
        <dgm:presLayoutVars>
          <dgm:chPref val="3"/>
        </dgm:presLayoutVars>
      </dgm:prSet>
      <dgm:spPr/>
    </dgm:pt>
    <dgm:pt modelId="{E18B0390-4616-4B4B-8A7E-D568120BD6FF}" type="pres">
      <dgm:prSet presAssocID="{527F6595-DB67-4F64-8492-8F1D1D834225}" presName="rootConnector" presStyleLbl="node3" presStyleIdx="1" presStyleCnt="15"/>
      <dgm:spPr/>
    </dgm:pt>
    <dgm:pt modelId="{A7E98CB4-81D2-4460-8924-66C37A1BD29E}" type="pres">
      <dgm:prSet presAssocID="{527F6595-DB67-4F64-8492-8F1D1D834225}" presName="hierChild4" presStyleCnt="0"/>
      <dgm:spPr/>
    </dgm:pt>
    <dgm:pt modelId="{DF3E6128-8D2C-4677-8F39-5A5DB3C32D56}" type="pres">
      <dgm:prSet presAssocID="{527F6595-DB67-4F64-8492-8F1D1D834225}" presName="hierChild5" presStyleCnt="0"/>
      <dgm:spPr/>
    </dgm:pt>
    <dgm:pt modelId="{875626E8-736E-4EF1-898F-72AD78F3C312}" type="pres">
      <dgm:prSet presAssocID="{364848A2-79E5-486B-9B46-FC196A585550}" presName="Name37" presStyleLbl="parChTrans1D3" presStyleIdx="2" presStyleCnt="15"/>
      <dgm:spPr/>
    </dgm:pt>
    <dgm:pt modelId="{F98B4B76-554C-4A70-BBC3-C34DC25E4F96}" type="pres">
      <dgm:prSet presAssocID="{58C4AB46-AAF2-4EB9-A81F-8724FA706D56}" presName="hierRoot2" presStyleCnt="0">
        <dgm:presLayoutVars>
          <dgm:hierBranch val="init"/>
        </dgm:presLayoutVars>
      </dgm:prSet>
      <dgm:spPr/>
    </dgm:pt>
    <dgm:pt modelId="{EA8C0845-3274-48B2-BFA0-F0281B5064B4}" type="pres">
      <dgm:prSet presAssocID="{58C4AB46-AAF2-4EB9-A81F-8724FA706D56}" presName="rootComposite" presStyleCnt="0"/>
      <dgm:spPr/>
    </dgm:pt>
    <dgm:pt modelId="{07342804-D697-4E0E-9708-496E4CE75904}" type="pres">
      <dgm:prSet presAssocID="{58C4AB46-AAF2-4EB9-A81F-8724FA706D56}" presName="rootText" presStyleLbl="node3" presStyleIdx="2" presStyleCnt="15">
        <dgm:presLayoutVars>
          <dgm:chPref val="3"/>
        </dgm:presLayoutVars>
      </dgm:prSet>
      <dgm:spPr/>
    </dgm:pt>
    <dgm:pt modelId="{7E18E8C1-CC67-4104-9702-0E22890103E2}" type="pres">
      <dgm:prSet presAssocID="{58C4AB46-AAF2-4EB9-A81F-8724FA706D56}" presName="rootConnector" presStyleLbl="node3" presStyleIdx="2" presStyleCnt="15"/>
      <dgm:spPr/>
    </dgm:pt>
    <dgm:pt modelId="{1F025860-EBE4-4610-8C44-01D1331A044E}" type="pres">
      <dgm:prSet presAssocID="{58C4AB46-AAF2-4EB9-A81F-8724FA706D56}" presName="hierChild4" presStyleCnt="0"/>
      <dgm:spPr/>
    </dgm:pt>
    <dgm:pt modelId="{3FF03BC5-E13B-4CE1-8CE7-70034B7E7826}" type="pres">
      <dgm:prSet presAssocID="{58C4AB46-AAF2-4EB9-A81F-8724FA706D56}" presName="hierChild5" presStyleCnt="0"/>
      <dgm:spPr/>
    </dgm:pt>
    <dgm:pt modelId="{687E335A-652C-4569-B586-E996316AC79B}" type="pres">
      <dgm:prSet presAssocID="{ACD585C7-D77B-4431-B28D-F7F591E34088}" presName="hierChild5" presStyleCnt="0"/>
      <dgm:spPr/>
    </dgm:pt>
    <dgm:pt modelId="{2AC9CD18-F16E-4EDF-AE45-3AC350592110}" type="pres">
      <dgm:prSet presAssocID="{41DC9ADD-86B5-4635-8A1D-873EBFA481BC}" presName="Name37" presStyleLbl="parChTrans1D2" presStyleIdx="1" presStyleCnt="7"/>
      <dgm:spPr/>
    </dgm:pt>
    <dgm:pt modelId="{884C30BF-00D0-451F-A366-C7D772294451}" type="pres">
      <dgm:prSet presAssocID="{554B9780-35E9-43EF-8E56-7C6BE95ECD5F}" presName="hierRoot2" presStyleCnt="0">
        <dgm:presLayoutVars>
          <dgm:hierBranch val="init"/>
        </dgm:presLayoutVars>
      </dgm:prSet>
      <dgm:spPr/>
    </dgm:pt>
    <dgm:pt modelId="{D130027E-A9F8-4F9B-8EFD-6170776F86BE}" type="pres">
      <dgm:prSet presAssocID="{554B9780-35E9-43EF-8E56-7C6BE95ECD5F}" presName="rootComposite" presStyleCnt="0"/>
      <dgm:spPr/>
    </dgm:pt>
    <dgm:pt modelId="{7570D0AA-0562-4C2E-904B-4935E643EC03}" type="pres">
      <dgm:prSet presAssocID="{554B9780-35E9-43EF-8E56-7C6BE95ECD5F}" presName="rootText" presStyleLbl="node2" presStyleIdx="1" presStyleCnt="7">
        <dgm:presLayoutVars>
          <dgm:chPref val="3"/>
        </dgm:presLayoutVars>
      </dgm:prSet>
      <dgm:spPr/>
    </dgm:pt>
    <dgm:pt modelId="{38465ABC-43ED-4564-AE75-2EBC2D27D926}" type="pres">
      <dgm:prSet presAssocID="{554B9780-35E9-43EF-8E56-7C6BE95ECD5F}" presName="rootConnector" presStyleLbl="node2" presStyleIdx="1" presStyleCnt="7"/>
      <dgm:spPr/>
    </dgm:pt>
    <dgm:pt modelId="{30223FA5-2627-4538-9E85-0FF0906C658E}" type="pres">
      <dgm:prSet presAssocID="{554B9780-35E9-43EF-8E56-7C6BE95ECD5F}" presName="hierChild4" presStyleCnt="0"/>
      <dgm:spPr/>
    </dgm:pt>
    <dgm:pt modelId="{82B65698-D59A-4B95-9CA8-79F7074EFCD1}" type="pres">
      <dgm:prSet presAssocID="{B486C324-AA95-4FBD-BFFE-05AE22352965}" presName="Name37" presStyleLbl="parChTrans1D3" presStyleIdx="3" presStyleCnt="15"/>
      <dgm:spPr/>
    </dgm:pt>
    <dgm:pt modelId="{B9031495-E1D3-4DBB-872F-3B95B656B5AF}" type="pres">
      <dgm:prSet presAssocID="{BAFF01E3-9CBB-4800-9EE3-638EAC9724A7}" presName="hierRoot2" presStyleCnt="0">
        <dgm:presLayoutVars>
          <dgm:hierBranch val="init"/>
        </dgm:presLayoutVars>
      </dgm:prSet>
      <dgm:spPr/>
    </dgm:pt>
    <dgm:pt modelId="{B564DCB1-C5E3-4ADC-8980-191D70B9F03F}" type="pres">
      <dgm:prSet presAssocID="{BAFF01E3-9CBB-4800-9EE3-638EAC9724A7}" presName="rootComposite" presStyleCnt="0"/>
      <dgm:spPr/>
    </dgm:pt>
    <dgm:pt modelId="{918681EC-647D-4BDE-B2EA-C6B36E23D049}" type="pres">
      <dgm:prSet presAssocID="{BAFF01E3-9CBB-4800-9EE3-638EAC9724A7}" presName="rootText" presStyleLbl="node3" presStyleIdx="3" presStyleCnt="15">
        <dgm:presLayoutVars>
          <dgm:chPref val="3"/>
        </dgm:presLayoutVars>
      </dgm:prSet>
      <dgm:spPr/>
    </dgm:pt>
    <dgm:pt modelId="{E3E29C8B-3CEC-48EB-A5F8-898F216DF6E3}" type="pres">
      <dgm:prSet presAssocID="{BAFF01E3-9CBB-4800-9EE3-638EAC9724A7}" presName="rootConnector" presStyleLbl="node3" presStyleIdx="3" presStyleCnt="15"/>
      <dgm:spPr/>
    </dgm:pt>
    <dgm:pt modelId="{8B02995F-B5CB-4A7B-8F37-DE827C6FE440}" type="pres">
      <dgm:prSet presAssocID="{BAFF01E3-9CBB-4800-9EE3-638EAC9724A7}" presName="hierChild4" presStyleCnt="0"/>
      <dgm:spPr/>
    </dgm:pt>
    <dgm:pt modelId="{4D1A6E51-F9DD-41FB-B66A-41423C2C1BB2}" type="pres">
      <dgm:prSet presAssocID="{BAFF01E3-9CBB-4800-9EE3-638EAC9724A7}" presName="hierChild5" presStyleCnt="0"/>
      <dgm:spPr/>
    </dgm:pt>
    <dgm:pt modelId="{D2B29E0D-6999-4E65-9461-B644735CD93A}" type="pres">
      <dgm:prSet presAssocID="{64BF2F85-FDD1-43AE-AF45-7160CC984A65}" presName="Name37" presStyleLbl="parChTrans1D3" presStyleIdx="4" presStyleCnt="15"/>
      <dgm:spPr/>
    </dgm:pt>
    <dgm:pt modelId="{B981A67B-853F-464A-BE14-2BF7BC7AC659}" type="pres">
      <dgm:prSet presAssocID="{8A077D74-326D-4723-A6A4-00A7F90A3E92}" presName="hierRoot2" presStyleCnt="0">
        <dgm:presLayoutVars>
          <dgm:hierBranch val="init"/>
        </dgm:presLayoutVars>
      </dgm:prSet>
      <dgm:spPr/>
    </dgm:pt>
    <dgm:pt modelId="{A3D6CDE9-B070-41C5-94BC-B8BD87D9F6D7}" type="pres">
      <dgm:prSet presAssocID="{8A077D74-326D-4723-A6A4-00A7F90A3E92}" presName="rootComposite" presStyleCnt="0"/>
      <dgm:spPr/>
    </dgm:pt>
    <dgm:pt modelId="{477A2292-0C85-4E0D-B20F-794301BA6AD7}" type="pres">
      <dgm:prSet presAssocID="{8A077D74-326D-4723-A6A4-00A7F90A3E92}" presName="rootText" presStyleLbl="node3" presStyleIdx="4" presStyleCnt="15">
        <dgm:presLayoutVars>
          <dgm:chPref val="3"/>
        </dgm:presLayoutVars>
      </dgm:prSet>
      <dgm:spPr/>
    </dgm:pt>
    <dgm:pt modelId="{C28243C2-19C6-4844-891F-0167083D99CC}" type="pres">
      <dgm:prSet presAssocID="{8A077D74-326D-4723-A6A4-00A7F90A3E92}" presName="rootConnector" presStyleLbl="node3" presStyleIdx="4" presStyleCnt="15"/>
      <dgm:spPr/>
    </dgm:pt>
    <dgm:pt modelId="{8986D7B4-6ED6-4E64-8205-F368A7E5B626}" type="pres">
      <dgm:prSet presAssocID="{8A077D74-326D-4723-A6A4-00A7F90A3E92}" presName="hierChild4" presStyleCnt="0"/>
      <dgm:spPr/>
    </dgm:pt>
    <dgm:pt modelId="{DD5A6182-1F01-41EE-ADD4-A32D5A627D8B}" type="pres">
      <dgm:prSet presAssocID="{8A077D74-326D-4723-A6A4-00A7F90A3E92}" presName="hierChild5" presStyleCnt="0"/>
      <dgm:spPr/>
    </dgm:pt>
    <dgm:pt modelId="{7252E291-E22F-4C4E-B7DC-FB78F824B73F}" type="pres">
      <dgm:prSet presAssocID="{E9BE63B4-ACF3-4087-9DFD-7D44E4804233}" presName="Name37" presStyleLbl="parChTrans1D3" presStyleIdx="5" presStyleCnt="15"/>
      <dgm:spPr/>
    </dgm:pt>
    <dgm:pt modelId="{27EF44A7-00B0-44FD-AAF2-AE981630BE1D}" type="pres">
      <dgm:prSet presAssocID="{2851D743-3A61-4AEB-BA87-AB65CDB46200}" presName="hierRoot2" presStyleCnt="0">
        <dgm:presLayoutVars>
          <dgm:hierBranch val="init"/>
        </dgm:presLayoutVars>
      </dgm:prSet>
      <dgm:spPr/>
    </dgm:pt>
    <dgm:pt modelId="{90D13200-9F6B-4AE3-9D35-282445483E07}" type="pres">
      <dgm:prSet presAssocID="{2851D743-3A61-4AEB-BA87-AB65CDB46200}" presName="rootComposite" presStyleCnt="0"/>
      <dgm:spPr/>
    </dgm:pt>
    <dgm:pt modelId="{8E45D49F-2F05-46BE-99E6-31EC71FB25F9}" type="pres">
      <dgm:prSet presAssocID="{2851D743-3A61-4AEB-BA87-AB65CDB46200}" presName="rootText" presStyleLbl="node3" presStyleIdx="5" presStyleCnt="15">
        <dgm:presLayoutVars>
          <dgm:chPref val="3"/>
        </dgm:presLayoutVars>
      </dgm:prSet>
      <dgm:spPr/>
    </dgm:pt>
    <dgm:pt modelId="{F9AD45AE-1A74-45EB-9E5D-CF427C29FD93}" type="pres">
      <dgm:prSet presAssocID="{2851D743-3A61-4AEB-BA87-AB65CDB46200}" presName="rootConnector" presStyleLbl="node3" presStyleIdx="5" presStyleCnt="15"/>
      <dgm:spPr/>
    </dgm:pt>
    <dgm:pt modelId="{2B025372-0C32-4C44-9560-0664BD4BA3DE}" type="pres">
      <dgm:prSet presAssocID="{2851D743-3A61-4AEB-BA87-AB65CDB46200}" presName="hierChild4" presStyleCnt="0"/>
      <dgm:spPr/>
    </dgm:pt>
    <dgm:pt modelId="{6D203B59-9980-4C19-9125-B15F266E38B9}" type="pres">
      <dgm:prSet presAssocID="{2851D743-3A61-4AEB-BA87-AB65CDB46200}" presName="hierChild5" presStyleCnt="0"/>
      <dgm:spPr/>
    </dgm:pt>
    <dgm:pt modelId="{060E7E8E-23F2-416B-B72C-BD576858EED7}" type="pres">
      <dgm:prSet presAssocID="{554B9780-35E9-43EF-8E56-7C6BE95ECD5F}" presName="hierChild5" presStyleCnt="0"/>
      <dgm:spPr/>
    </dgm:pt>
    <dgm:pt modelId="{DC2313E2-900A-4351-8439-CEFCF835C58F}" type="pres">
      <dgm:prSet presAssocID="{011CCAA3-25BB-41C5-8419-66A304D07AA3}" presName="Name37" presStyleLbl="parChTrans1D2" presStyleIdx="2" presStyleCnt="7"/>
      <dgm:spPr/>
    </dgm:pt>
    <dgm:pt modelId="{7A3E7113-6A0B-47C1-9BA3-267DEB34C26F}" type="pres">
      <dgm:prSet presAssocID="{681D1C03-C277-407D-917A-C67656B479D0}" presName="hierRoot2" presStyleCnt="0">
        <dgm:presLayoutVars>
          <dgm:hierBranch val="init"/>
        </dgm:presLayoutVars>
      </dgm:prSet>
      <dgm:spPr/>
    </dgm:pt>
    <dgm:pt modelId="{577CEA53-2B3D-4101-8AD2-7AE52BCCD5C0}" type="pres">
      <dgm:prSet presAssocID="{681D1C03-C277-407D-917A-C67656B479D0}" presName="rootComposite" presStyleCnt="0"/>
      <dgm:spPr/>
    </dgm:pt>
    <dgm:pt modelId="{8060E6D3-81E7-412D-A7E6-2E587A204198}" type="pres">
      <dgm:prSet presAssocID="{681D1C03-C277-407D-917A-C67656B479D0}" presName="rootText" presStyleLbl="node2" presStyleIdx="2" presStyleCnt="7">
        <dgm:presLayoutVars>
          <dgm:chPref val="3"/>
        </dgm:presLayoutVars>
      </dgm:prSet>
      <dgm:spPr/>
    </dgm:pt>
    <dgm:pt modelId="{FB4FF30B-240A-4927-ACEB-4463E8DD0551}" type="pres">
      <dgm:prSet presAssocID="{681D1C03-C277-407D-917A-C67656B479D0}" presName="rootConnector" presStyleLbl="node2" presStyleIdx="2" presStyleCnt="7"/>
      <dgm:spPr/>
    </dgm:pt>
    <dgm:pt modelId="{8F2632CE-462E-48FB-9F6A-DA44012413E4}" type="pres">
      <dgm:prSet presAssocID="{681D1C03-C277-407D-917A-C67656B479D0}" presName="hierChild4" presStyleCnt="0"/>
      <dgm:spPr/>
    </dgm:pt>
    <dgm:pt modelId="{8840A968-1A25-449D-A5AC-3A89E2EE5F70}" type="pres">
      <dgm:prSet presAssocID="{27124DD8-B9D6-4C73-BC97-07D01A0FB738}" presName="Name37" presStyleLbl="parChTrans1D3" presStyleIdx="6" presStyleCnt="15"/>
      <dgm:spPr/>
    </dgm:pt>
    <dgm:pt modelId="{F88AB7EA-E49A-4B17-A68A-75EFF536AE0C}" type="pres">
      <dgm:prSet presAssocID="{B2C816CB-80BF-4374-9DC8-4EF1413FEEFA}" presName="hierRoot2" presStyleCnt="0">
        <dgm:presLayoutVars>
          <dgm:hierBranch val="init"/>
        </dgm:presLayoutVars>
      </dgm:prSet>
      <dgm:spPr/>
    </dgm:pt>
    <dgm:pt modelId="{CD0ED7DA-1C1E-4255-959E-F0CE87E5DF3C}" type="pres">
      <dgm:prSet presAssocID="{B2C816CB-80BF-4374-9DC8-4EF1413FEEFA}" presName="rootComposite" presStyleCnt="0"/>
      <dgm:spPr/>
    </dgm:pt>
    <dgm:pt modelId="{202F466C-9A52-4795-8BB7-D7011E6FC383}" type="pres">
      <dgm:prSet presAssocID="{B2C816CB-80BF-4374-9DC8-4EF1413FEEFA}" presName="rootText" presStyleLbl="node3" presStyleIdx="6" presStyleCnt="15">
        <dgm:presLayoutVars>
          <dgm:chPref val="3"/>
        </dgm:presLayoutVars>
      </dgm:prSet>
      <dgm:spPr/>
    </dgm:pt>
    <dgm:pt modelId="{2F68B9B3-BCDB-46B4-A9AD-CDEC0DBBD27A}" type="pres">
      <dgm:prSet presAssocID="{B2C816CB-80BF-4374-9DC8-4EF1413FEEFA}" presName="rootConnector" presStyleLbl="node3" presStyleIdx="6" presStyleCnt="15"/>
      <dgm:spPr/>
    </dgm:pt>
    <dgm:pt modelId="{CC909802-A6A3-404A-B936-A905A981FBDA}" type="pres">
      <dgm:prSet presAssocID="{B2C816CB-80BF-4374-9DC8-4EF1413FEEFA}" presName="hierChild4" presStyleCnt="0"/>
      <dgm:spPr/>
    </dgm:pt>
    <dgm:pt modelId="{46195746-8A46-4C9C-84F5-A2413C34B469}" type="pres">
      <dgm:prSet presAssocID="{B2C816CB-80BF-4374-9DC8-4EF1413FEEFA}" presName="hierChild5" presStyleCnt="0"/>
      <dgm:spPr/>
    </dgm:pt>
    <dgm:pt modelId="{4A58D7EA-6E41-4D2E-8326-A974A23F7ADC}" type="pres">
      <dgm:prSet presAssocID="{681D1C03-C277-407D-917A-C67656B479D0}" presName="hierChild5" presStyleCnt="0"/>
      <dgm:spPr/>
    </dgm:pt>
    <dgm:pt modelId="{08FE7003-7EB9-4649-96B7-08EF9145976D}" type="pres">
      <dgm:prSet presAssocID="{35C3F373-25DE-4E66-9367-1DFF960024EC}" presName="Name37" presStyleLbl="parChTrans1D2" presStyleIdx="3" presStyleCnt="7"/>
      <dgm:spPr/>
    </dgm:pt>
    <dgm:pt modelId="{88031CB9-2945-43CC-A0E6-C8EA709F214F}" type="pres">
      <dgm:prSet presAssocID="{4A448053-E6B5-49F5-BE7B-69C578529364}" presName="hierRoot2" presStyleCnt="0">
        <dgm:presLayoutVars>
          <dgm:hierBranch val="init"/>
        </dgm:presLayoutVars>
      </dgm:prSet>
      <dgm:spPr/>
    </dgm:pt>
    <dgm:pt modelId="{A0BB2EE1-36BC-48D4-8A7F-EB7C4E35008A}" type="pres">
      <dgm:prSet presAssocID="{4A448053-E6B5-49F5-BE7B-69C578529364}" presName="rootComposite" presStyleCnt="0"/>
      <dgm:spPr/>
    </dgm:pt>
    <dgm:pt modelId="{2B449055-F0DD-45E6-855A-AA5C3A79AD7C}" type="pres">
      <dgm:prSet presAssocID="{4A448053-E6B5-49F5-BE7B-69C578529364}" presName="rootText" presStyleLbl="node2" presStyleIdx="3" presStyleCnt="7">
        <dgm:presLayoutVars>
          <dgm:chPref val="3"/>
        </dgm:presLayoutVars>
      </dgm:prSet>
      <dgm:spPr/>
    </dgm:pt>
    <dgm:pt modelId="{415EB967-D49D-425D-98AC-3F23DBAC9C96}" type="pres">
      <dgm:prSet presAssocID="{4A448053-E6B5-49F5-BE7B-69C578529364}" presName="rootConnector" presStyleLbl="node2" presStyleIdx="3" presStyleCnt="7"/>
      <dgm:spPr/>
    </dgm:pt>
    <dgm:pt modelId="{B8446826-3A8E-4E91-AAAA-607E827F28EA}" type="pres">
      <dgm:prSet presAssocID="{4A448053-E6B5-49F5-BE7B-69C578529364}" presName="hierChild4" presStyleCnt="0"/>
      <dgm:spPr/>
    </dgm:pt>
    <dgm:pt modelId="{2A33D2EA-49D3-4777-95A8-41C2AAD263DB}" type="pres">
      <dgm:prSet presAssocID="{C3418952-C446-44BC-9D31-0C88AAF78766}" presName="Name37" presStyleLbl="parChTrans1D3" presStyleIdx="7" presStyleCnt="15"/>
      <dgm:spPr/>
    </dgm:pt>
    <dgm:pt modelId="{3952203A-B4D7-4AC0-870F-AFCE934A2405}" type="pres">
      <dgm:prSet presAssocID="{F3AB412C-8F52-4127-A765-5F952F5AE224}" presName="hierRoot2" presStyleCnt="0">
        <dgm:presLayoutVars>
          <dgm:hierBranch val="init"/>
        </dgm:presLayoutVars>
      </dgm:prSet>
      <dgm:spPr/>
    </dgm:pt>
    <dgm:pt modelId="{05EC6C9D-1B8E-4F93-8521-31AC076B1AFE}" type="pres">
      <dgm:prSet presAssocID="{F3AB412C-8F52-4127-A765-5F952F5AE224}" presName="rootComposite" presStyleCnt="0"/>
      <dgm:spPr/>
    </dgm:pt>
    <dgm:pt modelId="{44B986BA-93B5-4A87-BB6E-5DC384367385}" type="pres">
      <dgm:prSet presAssocID="{F3AB412C-8F52-4127-A765-5F952F5AE224}" presName="rootText" presStyleLbl="node3" presStyleIdx="7" presStyleCnt="15">
        <dgm:presLayoutVars>
          <dgm:chPref val="3"/>
        </dgm:presLayoutVars>
      </dgm:prSet>
      <dgm:spPr/>
    </dgm:pt>
    <dgm:pt modelId="{FBC9EE42-3EE3-4C34-AE5B-358D34CC9B03}" type="pres">
      <dgm:prSet presAssocID="{F3AB412C-8F52-4127-A765-5F952F5AE224}" presName="rootConnector" presStyleLbl="node3" presStyleIdx="7" presStyleCnt="15"/>
      <dgm:spPr/>
    </dgm:pt>
    <dgm:pt modelId="{CED83C88-A31A-4C8E-A87F-D1922FAA3382}" type="pres">
      <dgm:prSet presAssocID="{F3AB412C-8F52-4127-A765-5F952F5AE224}" presName="hierChild4" presStyleCnt="0"/>
      <dgm:spPr/>
    </dgm:pt>
    <dgm:pt modelId="{40B471EE-97E5-420A-B682-0D72D7CC1ACC}" type="pres">
      <dgm:prSet presAssocID="{F3AB412C-8F52-4127-A765-5F952F5AE224}" presName="hierChild5" presStyleCnt="0"/>
      <dgm:spPr/>
    </dgm:pt>
    <dgm:pt modelId="{650419D0-CC54-4098-A2FA-05ED9EC3C3DA}" type="pres">
      <dgm:prSet presAssocID="{4A448053-E6B5-49F5-BE7B-69C578529364}" presName="hierChild5" presStyleCnt="0"/>
      <dgm:spPr/>
    </dgm:pt>
    <dgm:pt modelId="{131D5282-4D60-4388-9ED1-34C48DB6776F}" type="pres">
      <dgm:prSet presAssocID="{A9D6C376-6A9F-4075-B83C-BF6AD069BC26}" presName="Name37" presStyleLbl="parChTrans1D2" presStyleIdx="4" presStyleCnt="7"/>
      <dgm:spPr/>
    </dgm:pt>
    <dgm:pt modelId="{7AA9F270-0FB1-4D65-B056-8C56ABF4CD5A}" type="pres">
      <dgm:prSet presAssocID="{02820721-02EC-48E6-B7B2-5DC5C2F2520A}" presName="hierRoot2" presStyleCnt="0">
        <dgm:presLayoutVars>
          <dgm:hierBranch val="init"/>
        </dgm:presLayoutVars>
      </dgm:prSet>
      <dgm:spPr/>
    </dgm:pt>
    <dgm:pt modelId="{7BC7C7FB-47F2-4992-923D-6AB49FD1A633}" type="pres">
      <dgm:prSet presAssocID="{02820721-02EC-48E6-B7B2-5DC5C2F2520A}" presName="rootComposite" presStyleCnt="0"/>
      <dgm:spPr/>
    </dgm:pt>
    <dgm:pt modelId="{2AA39988-16CB-45F1-ABD7-5A8360C37E4D}" type="pres">
      <dgm:prSet presAssocID="{02820721-02EC-48E6-B7B2-5DC5C2F2520A}" presName="rootText" presStyleLbl="node2" presStyleIdx="4" presStyleCnt="7">
        <dgm:presLayoutVars>
          <dgm:chPref val="3"/>
        </dgm:presLayoutVars>
      </dgm:prSet>
      <dgm:spPr/>
    </dgm:pt>
    <dgm:pt modelId="{B16917DA-85E4-45E2-B5DF-50C8E695CDD6}" type="pres">
      <dgm:prSet presAssocID="{02820721-02EC-48E6-B7B2-5DC5C2F2520A}" presName="rootConnector" presStyleLbl="node2" presStyleIdx="4" presStyleCnt="7"/>
      <dgm:spPr/>
    </dgm:pt>
    <dgm:pt modelId="{F2D2A712-DA7E-4B11-9D8D-59E429B2C52F}" type="pres">
      <dgm:prSet presAssocID="{02820721-02EC-48E6-B7B2-5DC5C2F2520A}" presName="hierChild4" presStyleCnt="0"/>
      <dgm:spPr/>
    </dgm:pt>
    <dgm:pt modelId="{27D5FB10-BC7F-442C-8445-4C3E4784C429}" type="pres">
      <dgm:prSet presAssocID="{74A2D721-E780-46E8-BC87-653C23816CE6}" presName="Name37" presStyleLbl="parChTrans1D3" presStyleIdx="8" presStyleCnt="15"/>
      <dgm:spPr/>
    </dgm:pt>
    <dgm:pt modelId="{A7C2D780-5CA2-4AFA-90A2-294DA4194A52}" type="pres">
      <dgm:prSet presAssocID="{F2B86048-C455-4BF5-9631-C3A6760EBA89}" presName="hierRoot2" presStyleCnt="0">
        <dgm:presLayoutVars>
          <dgm:hierBranch val="init"/>
        </dgm:presLayoutVars>
      </dgm:prSet>
      <dgm:spPr/>
    </dgm:pt>
    <dgm:pt modelId="{6BA010A8-C960-4673-92CD-5BAE87BE8EAB}" type="pres">
      <dgm:prSet presAssocID="{F2B86048-C455-4BF5-9631-C3A6760EBA89}" presName="rootComposite" presStyleCnt="0"/>
      <dgm:spPr/>
    </dgm:pt>
    <dgm:pt modelId="{90F97B32-C8D2-479E-AF59-3E49F9733475}" type="pres">
      <dgm:prSet presAssocID="{F2B86048-C455-4BF5-9631-C3A6760EBA89}" presName="rootText" presStyleLbl="node3" presStyleIdx="8" presStyleCnt="15">
        <dgm:presLayoutVars>
          <dgm:chPref val="3"/>
        </dgm:presLayoutVars>
      </dgm:prSet>
      <dgm:spPr/>
    </dgm:pt>
    <dgm:pt modelId="{C6D80588-FCCE-472D-B8D4-4737D0E13052}" type="pres">
      <dgm:prSet presAssocID="{F2B86048-C455-4BF5-9631-C3A6760EBA89}" presName="rootConnector" presStyleLbl="node3" presStyleIdx="8" presStyleCnt="15"/>
      <dgm:spPr/>
    </dgm:pt>
    <dgm:pt modelId="{19A44280-33D4-4C5A-A75A-E7AD542A381D}" type="pres">
      <dgm:prSet presAssocID="{F2B86048-C455-4BF5-9631-C3A6760EBA89}" presName="hierChild4" presStyleCnt="0"/>
      <dgm:spPr/>
    </dgm:pt>
    <dgm:pt modelId="{7C2AD9CD-05CE-4282-BDBE-DDEF78E25286}" type="pres">
      <dgm:prSet presAssocID="{F2B86048-C455-4BF5-9631-C3A6760EBA89}" presName="hierChild5" presStyleCnt="0"/>
      <dgm:spPr/>
    </dgm:pt>
    <dgm:pt modelId="{2B7635D8-8895-4C22-A990-AFFB9FCED40D}" type="pres">
      <dgm:prSet presAssocID="{4B6F1183-B42B-4446-8227-673C33306882}" presName="Name37" presStyleLbl="parChTrans1D3" presStyleIdx="9" presStyleCnt="15"/>
      <dgm:spPr/>
    </dgm:pt>
    <dgm:pt modelId="{F54C5F34-DB34-4460-9B56-65136F25E590}" type="pres">
      <dgm:prSet presAssocID="{99C99575-BA71-4A82-841C-F7359CC7A18C}" presName="hierRoot2" presStyleCnt="0">
        <dgm:presLayoutVars>
          <dgm:hierBranch val="init"/>
        </dgm:presLayoutVars>
      </dgm:prSet>
      <dgm:spPr/>
    </dgm:pt>
    <dgm:pt modelId="{E9458864-55C0-427D-AB31-DDF26EC5C3BE}" type="pres">
      <dgm:prSet presAssocID="{99C99575-BA71-4A82-841C-F7359CC7A18C}" presName="rootComposite" presStyleCnt="0"/>
      <dgm:spPr/>
    </dgm:pt>
    <dgm:pt modelId="{2BC7CE03-14DA-46B7-AC07-86E797BF98F6}" type="pres">
      <dgm:prSet presAssocID="{99C99575-BA71-4A82-841C-F7359CC7A18C}" presName="rootText" presStyleLbl="node3" presStyleIdx="9" presStyleCnt="15">
        <dgm:presLayoutVars>
          <dgm:chPref val="3"/>
        </dgm:presLayoutVars>
      </dgm:prSet>
      <dgm:spPr/>
    </dgm:pt>
    <dgm:pt modelId="{5B636553-6C02-4209-9D88-9C115731C05B}" type="pres">
      <dgm:prSet presAssocID="{99C99575-BA71-4A82-841C-F7359CC7A18C}" presName="rootConnector" presStyleLbl="node3" presStyleIdx="9" presStyleCnt="15"/>
      <dgm:spPr/>
    </dgm:pt>
    <dgm:pt modelId="{E91B64DB-8039-48F4-8F4D-E730D8C35D74}" type="pres">
      <dgm:prSet presAssocID="{99C99575-BA71-4A82-841C-F7359CC7A18C}" presName="hierChild4" presStyleCnt="0"/>
      <dgm:spPr/>
    </dgm:pt>
    <dgm:pt modelId="{ACDE20B4-BB5D-4CEB-A831-07161272F1E3}" type="pres">
      <dgm:prSet presAssocID="{99C99575-BA71-4A82-841C-F7359CC7A18C}" presName="hierChild5" presStyleCnt="0"/>
      <dgm:spPr/>
    </dgm:pt>
    <dgm:pt modelId="{860EC702-93B4-434E-A0B2-68FCD1AAC099}" type="pres">
      <dgm:prSet presAssocID="{02820721-02EC-48E6-B7B2-5DC5C2F2520A}" presName="hierChild5" presStyleCnt="0"/>
      <dgm:spPr/>
    </dgm:pt>
    <dgm:pt modelId="{9B9B38AD-A9B8-4812-B6C0-FDCA3219D176}" type="pres">
      <dgm:prSet presAssocID="{34802DF3-A34C-4784-A9C2-7A94833D0A24}" presName="Name37" presStyleLbl="parChTrans1D2" presStyleIdx="5" presStyleCnt="7"/>
      <dgm:spPr/>
    </dgm:pt>
    <dgm:pt modelId="{C3C6BB1D-EFFF-4E7D-ACA1-D71DB887BB08}" type="pres">
      <dgm:prSet presAssocID="{62FEB45D-F41B-4AD1-B22C-259362264D82}" presName="hierRoot2" presStyleCnt="0">
        <dgm:presLayoutVars>
          <dgm:hierBranch val="init"/>
        </dgm:presLayoutVars>
      </dgm:prSet>
      <dgm:spPr/>
    </dgm:pt>
    <dgm:pt modelId="{E06378D4-78CB-4242-AD49-611CD181CCAE}" type="pres">
      <dgm:prSet presAssocID="{62FEB45D-F41B-4AD1-B22C-259362264D82}" presName="rootComposite" presStyleCnt="0"/>
      <dgm:spPr/>
    </dgm:pt>
    <dgm:pt modelId="{052F2A8A-DD1B-49B6-BCF0-F177FACA3C89}" type="pres">
      <dgm:prSet presAssocID="{62FEB45D-F41B-4AD1-B22C-259362264D82}" presName="rootText" presStyleLbl="node2" presStyleIdx="5" presStyleCnt="7">
        <dgm:presLayoutVars>
          <dgm:chPref val="3"/>
        </dgm:presLayoutVars>
      </dgm:prSet>
      <dgm:spPr/>
    </dgm:pt>
    <dgm:pt modelId="{06D4D396-783C-4EBC-8843-4E6B6F57C1A5}" type="pres">
      <dgm:prSet presAssocID="{62FEB45D-F41B-4AD1-B22C-259362264D82}" presName="rootConnector" presStyleLbl="node2" presStyleIdx="5" presStyleCnt="7"/>
      <dgm:spPr/>
    </dgm:pt>
    <dgm:pt modelId="{4ABD636A-A459-4FBB-B6A6-4F509D4C93F1}" type="pres">
      <dgm:prSet presAssocID="{62FEB45D-F41B-4AD1-B22C-259362264D82}" presName="hierChild4" presStyleCnt="0"/>
      <dgm:spPr/>
    </dgm:pt>
    <dgm:pt modelId="{83448876-51C0-408E-B3ED-F286B2ED2807}" type="pres">
      <dgm:prSet presAssocID="{8EF5BB30-F6E4-431A-AC50-394F850A8EB2}" presName="Name37" presStyleLbl="parChTrans1D3" presStyleIdx="10" presStyleCnt="15"/>
      <dgm:spPr/>
    </dgm:pt>
    <dgm:pt modelId="{78BED4CB-2B17-4436-89F1-E6A8B0DC769F}" type="pres">
      <dgm:prSet presAssocID="{C558DE54-1B02-4D8B-BE66-C2D301964C82}" presName="hierRoot2" presStyleCnt="0">
        <dgm:presLayoutVars>
          <dgm:hierBranch val="init"/>
        </dgm:presLayoutVars>
      </dgm:prSet>
      <dgm:spPr/>
    </dgm:pt>
    <dgm:pt modelId="{600EFC2E-4A5F-4470-9C33-549FF96E9392}" type="pres">
      <dgm:prSet presAssocID="{C558DE54-1B02-4D8B-BE66-C2D301964C82}" presName="rootComposite" presStyleCnt="0"/>
      <dgm:spPr/>
    </dgm:pt>
    <dgm:pt modelId="{2B88E3DF-9588-4F55-A919-F748E186842C}" type="pres">
      <dgm:prSet presAssocID="{C558DE54-1B02-4D8B-BE66-C2D301964C82}" presName="rootText" presStyleLbl="node3" presStyleIdx="10" presStyleCnt="15">
        <dgm:presLayoutVars>
          <dgm:chPref val="3"/>
        </dgm:presLayoutVars>
      </dgm:prSet>
      <dgm:spPr/>
    </dgm:pt>
    <dgm:pt modelId="{C03D2474-5154-42FE-AE22-5046BCD50625}" type="pres">
      <dgm:prSet presAssocID="{C558DE54-1B02-4D8B-BE66-C2D301964C82}" presName="rootConnector" presStyleLbl="node3" presStyleIdx="10" presStyleCnt="15"/>
      <dgm:spPr/>
    </dgm:pt>
    <dgm:pt modelId="{30B5F260-9053-435E-A276-BA2D8694ACAB}" type="pres">
      <dgm:prSet presAssocID="{C558DE54-1B02-4D8B-BE66-C2D301964C82}" presName="hierChild4" presStyleCnt="0"/>
      <dgm:spPr/>
    </dgm:pt>
    <dgm:pt modelId="{DF258E33-DC06-471E-831C-22F9DA453710}" type="pres">
      <dgm:prSet presAssocID="{C558DE54-1B02-4D8B-BE66-C2D301964C82}" presName="hierChild5" presStyleCnt="0"/>
      <dgm:spPr/>
    </dgm:pt>
    <dgm:pt modelId="{9A789850-D947-44BE-BD02-D4079FB3BF43}" type="pres">
      <dgm:prSet presAssocID="{612F9EF6-3B51-4968-987D-2A5F8E5B74F7}" presName="Name37" presStyleLbl="parChTrans1D3" presStyleIdx="11" presStyleCnt="15"/>
      <dgm:spPr/>
    </dgm:pt>
    <dgm:pt modelId="{069D1053-8166-4CF9-BE71-760AC03204E4}" type="pres">
      <dgm:prSet presAssocID="{2EEB5A5B-EAFF-4588-8BDB-153B5585C618}" presName="hierRoot2" presStyleCnt="0">
        <dgm:presLayoutVars>
          <dgm:hierBranch val="init"/>
        </dgm:presLayoutVars>
      </dgm:prSet>
      <dgm:spPr/>
    </dgm:pt>
    <dgm:pt modelId="{8DAE5F02-C767-4067-A94A-5A50A9C46C91}" type="pres">
      <dgm:prSet presAssocID="{2EEB5A5B-EAFF-4588-8BDB-153B5585C618}" presName="rootComposite" presStyleCnt="0"/>
      <dgm:spPr/>
    </dgm:pt>
    <dgm:pt modelId="{3428E5FF-056E-4BBD-A6FA-B1DB10E7C75B}" type="pres">
      <dgm:prSet presAssocID="{2EEB5A5B-EAFF-4588-8BDB-153B5585C618}" presName="rootText" presStyleLbl="node3" presStyleIdx="11" presStyleCnt="15">
        <dgm:presLayoutVars>
          <dgm:chPref val="3"/>
        </dgm:presLayoutVars>
      </dgm:prSet>
      <dgm:spPr/>
    </dgm:pt>
    <dgm:pt modelId="{AC0B9FF8-F262-41DD-8FD8-6D05CC9A01C5}" type="pres">
      <dgm:prSet presAssocID="{2EEB5A5B-EAFF-4588-8BDB-153B5585C618}" presName="rootConnector" presStyleLbl="node3" presStyleIdx="11" presStyleCnt="15"/>
      <dgm:spPr/>
    </dgm:pt>
    <dgm:pt modelId="{49D57BB5-7A5D-40DC-939D-CFA3E7729FA5}" type="pres">
      <dgm:prSet presAssocID="{2EEB5A5B-EAFF-4588-8BDB-153B5585C618}" presName="hierChild4" presStyleCnt="0"/>
      <dgm:spPr/>
    </dgm:pt>
    <dgm:pt modelId="{A6AB5CB3-EB3E-4120-A822-2C4193CA928F}" type="pres">
      <dgm:prSet presAssocID="{2EEB5A5B-EAFF-4588-8BDB-153B5585C618}" presName="hierChild5" presStyleCnt="0"/>
      <dgm:spPr/>
    </dgm:pt>
    <dgm:pt modelId="{EB2CA744-666A-4B5A-B202-94A4051F90CE}" type="pres">
      <dgm:prSet presAssocID="{D49453E4-C60B-424D-97DE-01FB571643E4}" presName="Name37" presStyleLbl="parChTrans1D3" presStyleIdx="12" presStyleCnt="15"/>
      <dgm:spPr/>
    </dgm:pt>
    <dgm:pt modelId="{B97A80A9-C491-40B8-9945-97FC77295E76}" type="pres">
      <dgm:prSet presAssocID="{2A50B047-1954-4A30-92AC-FDCCE9F20679}" presName="hierRoot2" presStyleCnt="0">
        <dgm:presLayoutVars>
          <dgm:hierBranch val="init"/>
        </dgm:presLayoutVars>
      </dgm:prSet>
      <dgm:spPr/>
    </dgm:pt>
    <dgm:pt modelId="{74D07CD9-5FC5-4597-A3EF-A34EF3225BD7}" type="pres">
      <dgm:prSet presAssocID="{2A50B047-1954-4A30-92AC-FDCCE9F20679}" presName="rootComposite" presStyleCnt="0"/>
      <dgm:spPr/>
    </dgm:pt>
    <dgm:pt modelId="{55F0BB41-195B-4911-A85F-45CA89E173F3}" type="pres">
      <dgm:prSet presAssocID="{2A50B047-1954-4A30-92AC-FDCCE9F20679}" presName="rootText" presStyleLbl="node3" presStyleIdx="12" presStyleCnt="15">
        <dgm:presLayoutVars>
          <dgm:chPref val="3"/>
        </dgm:presLayoutVars>
      </dgm:prSet>
      <dgm:spPr/>
    </dgm:pt>
    <dgm:pt modelId="{5329ED84-1B21-4A9A-B040-44AB3644957A}" type="pres">
      <dgm:prSet presAssocID="{2A50B047-1954-4A30-92AC-FDCCE9F20679}" presName="rootConnector" presStyleLbl="node3" presStyleIdx="12" presStyleCnt="15"/>
      <dgm:spPr/>
    </dgm:pt>
    <dgm:pt modelId="{E0A88B46-5F4B-4707-8C49-CFAE2C338226}" type="pres">
      <dgm:prSet presAssocID="{2A50B047-1954-4A30-92AC-FDCCE9F20679}" presName="hierChild4" presStyleCnt="0"/>
      <dgm:spPr/>
    </dgm:pt>
    <dgm:pt modelId="{902328A5-1A64-4902-BE36-98B80DE7031E}" type="pres">
      <dgm:prSet presAssocID="{2A50B047-1954-4A30-92AC-FDCCE9F20679}" presName="hierChild5" presStyleCnt="0"/>
      <dgm:spPr/>
    </dgm:pt>
    <dgm:pt modelId="{2A5E951E-AD9F-45A3-9EED-139AFB21E468}" type="pres">
      <dgm:prSet presAssocID="{62FEB45D-F41B-4AD1-B22C-259362264D82}" presName="hierChild5" presStyleCnt="0"/>
      <dgm:spPr/>
    </dgm:pt>
    <dgm:pt modelId="{A2BC375E-7055-423A-9F9C-C7D03845F428}" type="pres">
      <dgm:prSet presAssocID="{6C791007-C6D2-4605-BCF4-FA04DEBDFEA2}" presName="Name37" presStyleLbl="parChTrans1D2" presStyleIdx="6" presStyleCnt="7"/>
      <dgm:spPr/>
    </dgm:pt>
    <dgm:pt modelId="{CAC6B0AC-AA6C-4768-8033-52C368B7F3D9}" type="pres">
      <dgm:prSet presAssocID="{23010C3C-C0BD-4C50-8AB2-ED01E98A6703}" presName="hierRoot2" presStyleCnt="0">
        <dgm:presLayoutVars>
          <dgm:hierBranch val="init"/>
        </dgm:presLayoutVars>
      </dgm:prSet>
      <dgm:spPr/>
    </dgm:pt>
    <dgm:pt modelId="{706BD0DD-AF30-4A5A-9AAB-D0689D7C9D9E}" type="pres">
      <dgm:prSet presAssocID="{23010C3C-C0BD-4C50-8AB2-ED01E98A6703}" presName="rootComposite" presStyleCnt="0"/>
      <dgm:spPr/>
    </dgm:pt>
    <dgm:pt modelId="{C1169562-16C2-4135-A392-DE0B6F99A4D7}" type="pres">
      <dgm:prSet presAssocID="{23010C3C-C0BD-4C50-8AB2-ED01E98A6703}" presName="rootText" presStyleLbl="node2" presStyleIdx="6" presStyleCnt="7">
        <dgm:presLayoutVars>
          <dgm:chPref val="3"/>
        </dgm:presLayoutVars>
      </dgm:prSet>
      <dgm:spPr/>
    </dgm:pt>
    <dgm:pt modelId="{2DE5FD85-BFA3-4DF0-BE7A-A4A818F6ABC3}" type="pres">
      <dgm:prSet presAssocID="{23010C3C-C0BD-4C50-8AB2-ED01E98A6703}" presName="rootConnector" presStyleLbl="node2" presStyleIdx="6" presStyleCnt="7"/>
      <dgm:spPr/>
    </dgm:pt>
    <dgm:pt modelId="{21EEE93C-FF99-4B75-B284-A7637215F4F2}" type="pres">
      <dgm:prSet presAssocID="{23010C3C-C0BD-4C50-8AB2-ED01E98A6703}" presName="hierChild4" presStyleCnt="0"/>
      <dgm:spPr/>
    </dgm:pt>
    <dgm:pt modelId="{0AFCE744-1F17-4A95-9E6D-E69133CF949A}" type="pres">
      <dgm:prSet presAssocID="{A62D1302-6563-4C89-A7C1-082A9E57A4CC}" presName="Name37" presStyleLbl="parChTrans1D3" presStyleIdx="13" presStyleCnt="15"/>
      <dgm:spPr/>
    </dgm:pt>
    <dgm:pt modelId="{0697FB84-E9B5-47C3-8DD7-E289640D08DE}" type="pres">
      <dgm:prSet presAssocID="{C3DED508-592C-475B-9D56-94FA6DDF1818}" presName="hierRoot2" presStyleCnt="0">
        <dgm:presLayoutVars>
          <dgm:hierBranch val="init"/>
        </dgm:presLayoutVars>
      </dgm:prSet>
      <dgm:spPr/>
    </dgm:pt>
    <dgm:pt modelId="{9F2E330F-2FD6-49C2-9816-BDB37759C06F}" type="pres">
      <dgm:prSet presAssocID="{C3DED508-592C-475B-9D56-94FA6DDF1818}" presName="rootComposite" presStyleCnt="0"/>
      <dgm:spPr/>
    </dgm:pt>
    <dgm:pt modelId="{E6F53F2D-F737-4F54-A0CE-FCA62A7744D6}" type="pres">
      <dgm:prSet presAssocID="{C3DED508-592C-475B-9D56-94FA6DDF1818}" presName="rootText" presStyleLbl="node3" presStyleIdx="13" presStyleCnt="15">
        <dgm:presLayoutVars>
          <dgm:chPref val="3"/>
        </dgm:presLayoutVars>
      </dgm:prSet>
      <dgm:spPr/>
    </dgm:pt>
    <dgm:pt modelId="{0AD3D1AC-C63D-46C7-A1A8-6C3AD47E0120}" type="pres">
      <dgm:prSet presAssocID="{C3DED508-592C-475B-9D56-94FA6DDF1818}" presName="rootConnector" presStyleLbl="node3" presStyleIdx="13" presStyleCnt="15"/>
      <dgm:spPr/>
    </dgm:pt>
    <dgm:pt modelId="{926821A5-9E18-4A0D-920C-0DEDBA871999}" type="pres">
      <dgm:prSet presAssocID="{C3DED508-592C-475B-9D56-94FA6DDF1818}" presName="hierChild4" presStyleCnt="0"/>
      <dgm:spPr/>
    </dgm:pt>
    <dgm:pt modelId="{553BCFE5-825F-43C2-B436-231A99DB6233}" type="pres">
      <dgm:prSet presAssocID="{C3DED508-592C-475B-9D56-94FA6DDF1818}" presName="hierChild5" presStyleCnt="0"/>
      <dgm:spPr/>
    </dgm:pt>
    <dgm:pt modelId="{CFD57AF7-0526-4917-8A4F-221FAEDA28AE}" type="pres">
      <dgm:prSet presAssocID="{8817DF44-22ED-43E9-B40A-97BDEBB37C34}" presName="Name37" presStyleLbl="parChTrans1D3" presStyleIdx="14" presStyleCnt="15"/>
      <dgm:spPr/>
    </dgm:pt>
    <dgm:pt modelId="{7E38307A-D713-40DB-8749-F726FFE7BB19}" type="pres">
      <dgm:prSet presAssocID="{BEEECBF4-865A-4278-A9F4-9FD5F3572FE0}" presName="hierRoot2" presStyleCnt="0">
        <dgm:presLayoutVars>
          <dgm:hierBranch val="init"/>
        </dgm:presLayoutVars>
      </dgm:prSet>
      <dgm:spPr/>
    </dgm:pt>
    <dgm:pt modelId="{B603668E-5F77-4B38-A4A3-04711639FF9B}" type="pres">
      <dgm:prSet presAssocID="{BEEECBF4-865A-4278-A9F4-9FD5F3572FE0}" presName="rootComposite" presStyleCnt="0"/>
      <dgm:spPr/>
    </dgm:pt>
    <dgm:pt modelId="{47C12CC7-60EC-4097-B34E-640644C1474B}" type="pres">
      <dgm:prSet presAssocID="{BEEECBF4-865A-4278-A9F4-9FD5F3572FE0}" presName="rootText" presStyleLbl="node3" presStyleIdx="14" presStyleCnt="15">
        <dgm:presLayoutVars>
          <dgm:chPref val="3"/>
        </dgm:presLayoutVars>
      </dgm:prSet>
      <dgm:spPr/>
    </dgm:pt>
    <dgm:pt modelId="{7ED7E2DA-B651-452F-9ADD-0AEDA45F1E1E}" type="pres">
      <dgm:prSet presAssocID="{BEEECBF4-865A-4278-A9F4-9FD5F3572FE0}" presName="rootConnector" presStyleLbl="node3" presStyleIdx="14" presStyleCnt="15"/>
      <dgm:spPr/>
    </dgm:pt>
    <dgm:pt modelId="{6A89343D-0A26-4D45-8FBF-FD586D817A4A}" type="pres">
      <dgm:prSet presAssocID="{BEEECBF4-865A-4278-A9F4-9FD5F3572FE0}" presName="hierChild4" presStyleCnt="0"/>
      <dgm:spPr/>
    </dgm:pt>
    <dgm:pt modelId="{4223C62A-24C9-445F-A000-A4973C3CC813}" type="pres">
      <dgm:prSet presAssocID="{BEEECBF4-865A-4278-A9F4-9FD5F3572FE0}" presName="hierChild5" presStyleCnt="0"/>
      <dgm:spPr/>
    </dgm:pt>
    <dgm:pt modelId="{01A1C834-DDFC-41F6-8C69-8E9C5C3B7A9B}" type="pres">
      <dgm:prSet presAssocID="{23010C3C-C0BD-4C50-8AB2-ED01E98A6703}" presName="hierChild5" presStyleCnt="0"/>
      <dgm:spPr/>
    </dgm:pt>
    <dgm:pt modelId="{5615F644-7892-4631-8BB8-CAB74F50EBEB}" type="pres">
      <dgm:prSet presAssocID="{92B23D3D-54D5-4C0B-940C-279B8FDCC789}" presName="hierChild3" presStyleCnt="0"/>
      <dgm:spPr/>
    </dgm:pt>
  </dgm:ptLst>
  <dgm:cxnLst>
    <dgm:cxn modelId="{A0774908-56A6-4FD6-B97E-7EE25F78C41C}" type="presOf" srcId="{554B9780-35E9-43EF-8E56-7C6BE95ECD5F}" destId="{38465ABC-43ED-4564-AE75-2EBC2D27D926}" srcOrd="1" destOrd="0" presId="urn:microsoft.com/office/officeart/2005/8/layout/orgChart1"/>
    <dgm:cxn modelId="{F6B4EF0B-4C29-46F1-B871-AFE99AAD70DA}" srcId="{4A448053-E6B5-49F5-BE7B-69C578529364}" destId="{F3AB412C-8F52-4127-A765-5F952F5AE224}" srcOrd="0" destOrd="0" parTransId="{C3418952-C446-44BC-9D31-0C88AAF78766}" sibTransId="{963A4B2A-A0B6-4FB5-8624-BFB2F5F91DFA}"/>
    <dgm:cxn modelId="{F6A87D0C-E3B8-416A-A086-A3D8A4C45F88}" type="presOf" srcId="{4A448053-E6B5-49F5-BE7B-69C578529364}" destId="{415EB967-D49D-425D-98AC-3F23DBAC9C96}" srcOrd="1" destOrd="0" presId="urn:microsoft.com/office/officeart/2005/8/layout/orgChart1"/>
    <dgm:cxn modelId="{EE2D030D-F378-4FFE-A89C-BCDF7708DDE6}" srcId="{92B23D3D-54D5-4C0B-940C-279B8FDCC789}" destId="{ACD585C7-D77B-4431-B28D-F7F591E34088}" srcOrd="0" destOrd="0" parTransId="{DF472D1D-AE02-496D-A006-57246124D89E}" sibTransId="{5F509B0C-DEFB-4DB8-8EF3-9A40455079BF}"/>
    <dgm:cxn modelId="{6CC88814-B024-4D17-86CB-479A0797099A}" type="presOf" srcId="{99C99575-BA71-4A82-841C-F7359CC7A18C}" destId="{2BC7CE03-14DA-46B7-AC07-86E797BF98F6}" srcOrd="0" destOrd="0" presId="urn:microsoft.com/office/officeart/2005/8/layout/orgChart1"/>
    <dgm:cxn modelId="{6E9A511A-BE67-438E-ABBA-33919361D509}" type="presOf" srcId="{23010C3C-C0BD-4C50-8AB2-ED01E98A6703}" destId="{2DE5FD85-BFA3-4DF0-BE7A-A4A818F6ABC3}" srcOrd="1" destOrd="0" presId="urn:microsoft.com/office/officeart/2005/8/layout/orgChart1"/>
    <dgm:cxn modelId="{E9A2E41F-5984-4128-A830-70DD9915A17C}" type="presOf" srcId="{23010C3C-C0BD-4C50-8AB2-ED01E98A6703}" destId="{C1169562-16C2-4135-A392-DE0B6F99A4D7}" srcOrd="0" destOrd="0" presId="urn:microsoft.com/office/officeart/2005/8/layout/orgChart1"/>
    <dgm:cxn modelId="{E6CCDD23-C034-4B6F-8717-98BA77F30361}" type="presOf" srcId="{74A2D721-E780-46E8-BC87-653C23816CE6}" destId="{27D5FB10-BC7F-442C-8445-4C3E4784C429}" srcOrd="0" destOrd="0" presId="urn:microsoft.com/office/officeart/2005/8/layout/orgChart1"/>
    <dgm:cxn modelId="{C0033B24-737F-48DF-B817-BF72A4DE7418}" type="presOf" srcId="{6C791007-C6D2-4605-BCF4-FA04DEBDFEA2}" destId="{A2BC375E-7055-423A-9F9C-C7D03845F428}" srcOrd="0" destOrd="0" presId="urn:microsoft.com/office/officeart/2005/8/layout/orgChart1"/>
    <dgm:cxn modelId="{4253242B-62D6-4F9B-8BCF-01674CCB6122}" srcId="{92B23D3D-54D5-4C0B-940C-279B8FDCC789}" destId="{62FEB45D-F41B-4AD1-B22C-259362264D82}" srcOrd="5" destOrd="0" parTransId="{34802DF3-A34C-4784-A9C2-7A94833D0A24}" sibTransId="{7AE2AD19-DB69-4A66-B0AA-529E830BFF6F}"/>
    <dgm:cxn modelId="{3833FB2E-EC47-49DC-A557-08F53C70A48B}" type="presOf" srcId="{612F9EF6-3B51-4968-987D-2A5F8E5B74F7}" destId="{9A789850-D947-44BE-BD02-D4079FB3BF43}" srcOrd="0" destOrd="0" presId="urn:microsoft.com/office/officeart/2005/8/layout/orgChart1"/>
    <dgm:cxn modelId="{F2C63A36-5706-4EAE-BD6B-E0694C227897}" type="presOf" srcId="{364848A2-79E5-486B-9B46-FC196A585550}" destId="{875626E8-736E-4EF1-898F-72AD78F3C312}" srcOrd="0" destOrd="0" presId="urn:microsoft.com/office/officeart/2005/8/layout/orgChart1"/>
    <dgm:cxn modelId="{6E435836-A591-4EC5-9A88-A67DA5771D63}" type="presOf" srcId="{2A50B047-1954-4A30-92AC-FDCCE9F20679}" destId="{5329ED84-1B21-4A9A-B040-44AB3644957A}" srcOrd="1" destOrd="0" presId="urn:microsoft.com/office/officeart/2005/8/layout/orgChart1"/>
    <dgm:cxn modelId="{2AD9BB36-B382-47F8-A1E2-809FCBBB3B39}" type="presOf" srcId="{62FEB45D-F41B-4AD1-B22C-259362264D82}" destId="{052F2A8A-DD1B-49B6-BCF0-F177FACA3C89}" srcOrd="0" destOrd="0" presId="urn:microsoft.com/office/officeart/2005/8/layout/orgChart1"/>
    <dgm:cxn modelId="{631DF536-2363-4798-A9F9-81B3F202F4C4}" type="presOf" srcId="{27124DD8-B9D6-4C73-BC97-07D01A0FB738}" destId="{8840A968-1A25-449D-A5AC-3A89E2EE5F70}" srcOrd="0" destOrd="0" presId="urn:microsoft.com/office/officeart/2005/8/layout/orgChart1"/>
    <dgm:cxn modelId="{7FCAFF36-CDB7-4EE6-9C7E-C5D7DC769F60}" type="presOf" srcId="{B2C816CB-80BF-4374-9DC8-4EF1413FEEFA}" destId="{2F68B9B3-BCDB-46B4-A9AD-CDEC0DBBD27A}" srcOrd="1" destOrd="0" presId="urn:microsoft.com/office/officeart/2005/8/layout/orgChart1"/>
    <dgm:cxn modelId="{7E336038-2CC1-431C-9E78-C6532AFE619E}" type="presOf" srcId="{4B6F1183-B42B-4446-8227-673C33306882}" destId="{2B7635D8-8895-4C22-A990-AFFB9FCED40D}" srcOrd="0" destOrd="0" presId="urn:microsoft.com/office/officeart/2005/8/layout/orgChart1"/>
    <dgm:cxn modelId="{F6B81B3C-E8FE-45C2-8876-67C2EC501AE6}" type="presOf" srcId="{71AD11F9-B4EF-4823-9FDD-EB5A939F7A04}" destId="{20E461C1-0438-455B-BB7B-009B3BBF6DDD}" srcOrd="0" destOrd="0" presId="urn:microsoft.com/office/officeart/2005/8/layout/orgChart1"/>
    <dgm:cxn modelId="{69C80C3E-D1FB-454F-9633-B20D3069719E}" type="presOf" srcId="{A5448810-9905-4176-997E-045DEB70343B}" destId="{6C3E9329-43D9-46AE-9CF7-97F9A5274895}" srcOrd="0" destOrd="0" presId="urn:microsoft.com/office/officeart/2005/8/layout/orgChart1"/>
    <dgm:cxn modelId="{103DD240-1E1C-41F7-B6EA-8C35541D627A}" srcId="{ACD585C7-D77B-4431-B28D-F7F591E34088}" destId="{58C4AB46-AAF2-4EB9-A81F-8724FA706D56}" srcOrd="2" destOrd="0" parTransId="{364848A2-79E5-486B-9B46-FC196A585550}" sibTransId="{9B6B6E76-AA73-45A1-AC39-03F157F2CD13}"/>
    <dgm:cxn modelId="{125CCB5C-C418-4B20-B322-A3E11AFDD43C}" type="presOf" srcId="{41DC9ADD-86B5-4635-8A1D-873EBFA481BC}" destId="{2AC9CD18-F16E-4EDF-AE45-3AC350592110}" srcOrd="0" destOrd="0" presId="urn:microsoft.com/office/officeart/2005/8/layout/orgChart1"/>
    <dgm:cxn modelId="{39ED355E-CA81-409C-BF50-783CA0DD4501}" type="presOf" srcId="{71AD11F9-B4EF-4823-9FDD-EB5A939F7A04}" destId="{EE082D66-B76E-4481-A118-A5B58C132A74}" srcOrd="1" destOrd="0" presId="urn:microsoft.com/office/officeart/2005/8/layout/orgChart1"/>
    <dgm:cxn modelId="{EBD9EE5E-87E1-4300-B906-35D8DB5D4F1C}" type="presOf" srcId="{2851D743-3A61-4AEB-BA87-AB65CDB46200}" destId="{8E45D49F-2F05-46BE-99E6-31EC71FB25F9}" srcOrd="0" destOrd="0" presId="urn:microsoft.com/office/officeart/2005/8/layout/orgChart1"/>
    <dgm:cxn modelId="{E33C2541-6690-40AB-94D4-6CB2133E7424}" srcId="{ACD585C7-D77B-4431-B28D-F7F591E34088}" destId="{71AD11F9-B4EF-4823-9FDD-EB5A939F7A04}" srcOrd="0" destOrd="0" parTransId="{E4BA5752-D417-48C2-A2C7-EFFD947AB56B}" sibTransId="{8EBB88DC-3282-4492-B7D8-2EA3D46442BA}"/>
    <dgm:cxn modelId="{F0C7D442-AE3D-455B-A505-0BEEF2089B41}" type="presOf" srcId="{2EEB5A5B-EAFF-4588-8BDB-153B5585C618}" destId="{3428E5FF-056E-4BBD-A6FA-B1DB10E7C75B}" srcOrd="0" destOrd="0" presId="urn:microsoft.com/office/officeart/2005/8/layout/orgChart1"/>
    <dgm:cxn modelId="{F1B1F862-6B08-4B4F-95F8-7E8CBEA6CEAF}" type="presOf" srcId="{F2B86048-C455-4BF5-9631-C3A6760EBA89}" destId="{90F97B32-C8D2-479E-AF59-3E49F9733475}" srcOrd="0" destOrd="0" presId="urn:microsoft.com/office/officeart/2005/8/layout/orgChart1"/>
    <dgm:cxn modelId="{B5697063-97A3-4F9A-A77C-2D3FD9A547ED}" srcId="{23010C3C-C0BD-4C50-8AB2-ED01E98A6703}" destId="{BEEECBF4-865A-4278-A9F4-9FD5F3572FE0}" srcOrd="1" destOrd="0" parTransId="{8817DF44-22ED-43E9-B40A-97BDEBB37C34}" sibTransId="{0AF3FBE5-14F6-405D-8314-BEA95F531FAA}"/>
    <dgm:cxn modelId="{AFD3FA64-C2D1-470C-8332-0C3ABD51FEB1}" type="presOf" srcId="{D49453E4-C60B-424D-97DE-01FB571643E4}" destId="{EB2CA744-666A-4B5A-B202-94A4051F90CE}" srcOrd="0" destOrd="0" presId="urn:microsoft.com/office/officeart/2005/8/layout/orgChart1"/>
    <dgm:cxn modelId="{4630B165-DC0C-4BE0-A602-DC307990A16F}" type="presOf" srcId="{92B23D3D-54D5-4C0B-940C-279B8FDCC789}" destId="{A2C75368-508C-40D2-A353-D102F1898B34}" srcOrd="0" destOrd="0" presId="urn:microsoft.com/office/officeart/2005/8/layout/orgChart1"/>
    <dgm:cxn modelId="{5E192566-E585-4678-A81B-489D14A462DF}" srcId="{92B23D3D-54D5-4C0B-940C-279B8FDCC789}" destId="{02820721-02EC-48E6-B7B2-5DC5C2F2520A}" srcOrd="4" destOrd="0" parTransId="{A9D6C376-6A9F-4075-B83C-BF6AD069BC26}" sibTransId="{3C36919C-4B27-40F4-A555-718219FE342B}"/>
    <dgm:cxn modelId="{5BCB2448-EC2D-4334-B39B-D1E435FA5CE0}" type="presOf" srcId="{527F6595-DB67-4F64-8492-8F1D1D834225}" destId="{E18B0390-4616-4B4B-8A7E-D568120BD6FF}" srcOrd="1" destOrd="0" presId="urn:microsoft.com/office/officeart/2005/8/layout/orgChart1"/>
    <dgm:cxn modelId="{F48C9E68-6D47-48D0-99AC-89485600E5D2}" type="presOf" srcId="{02820721-02EC-48E6-B7B2-5DC5C2F2520A}" destId="{B16917DA-85E4-45E2-B5DF-50C8E695CDD6}" srcOrd="1" destOrd="0" presId="urn:microsoft.com/office/officeart/2005/8/layout/orgChart1"/>
    <dgm:cxn modelId="{86152D4B-EB64-448C-BEFB-5BCA2CB31779}" srcId="{554B9780-35E9-43EF-8E56-7C6BE95ECD5F}" destId="{BAFF01E3-9CBB-4800-9EE3-638EAC9724A7}" srcOrd="0" destOrd="0" parTransId="{B486C324-AA95-4FBD-BFFE-05AE22352965}" sibTransId="{9E1B6E8E-2F2B-4197-AEB7-B20136C37FDB}"/>
    <dgm:cxn modelId="{273EF14B-0261-4EA3-8BAC-6C47FFE23231}" type="presOf" srcId="{ACD585C7-D77B-4431-B28D-F7F591E34088}" destId="{FB9C23E1-3DFC-4084-92D1-416E4634BC9B}" srcOrd="1" destOrd="0" presId="urn:microsoft.com/office/officeart/2005/8/layout/orgChart1"/>
    <dgm:cxn modelId="{05A42F52-8D37-4742-B368-2F1A3CC00A41}" type="presOf" srcId="{C558DE54-1B02-4D8B-BE66-C2D301964C82}" destId="{2B88E3DF-9588-4F55-A919-F748E186842C}" srcOrd="0" destOrd="0" presId="urn:microsoft.com/office/officeart/2005/8/layout/orgChart1"/>
    <dgm:cxn modelId="{24FCF552-C6A2-45E6-96F9-957EEDB77064}" type="presOf" srcId="{58C4AB46-AAF2-4EB9-A81F-8724FA706D56}" destId="{07342804-D697-4E0E-9708-496E4CE75904}" srcOrd="0" destOrd="0" presId="urn:microsoft.com/office/officeart/2005/8/layout/orgChart1"/>
    <dgm:cxn modelId="{C7582675-BED2-44D4-87F5-822948599EC1}" type="presOf" srcId="{5325BF7A-4E0F-4CF8-B77F-DB52C39A3B4C}" destId="{D99F1E92-802C-4E8B-BCDB-C053286A6618}" srcOrd="0" destOrd="0" presId="urn:microsoft.com/office/officeart/2005/8/layout/orgChart1"/>
    <dgm:cxn modelId="{EAE41576-72C7-414A-A4FF-C56D26EA1CFF}" srcId="{02820721-02EC-48E6-B7B2-5DC5C2F2520A}" destId="{99C99575-BA71-4A82-841C-F7359CC7A18C}" srcOrd="1" destOrd="0" parTransId="{4B6F1183-B42B-4446-8227-673C33306882}" sibTransId="{D6CDCA0C-BE14-4CDE-B7E6-B3C9056EDBCA}"/>
    <dgm:cxn modelId="{DAB45657-4A01-4D1F-AA0E-A7F1C0F38E35}" type="presOf" srcId="{ACD585C7-D77B-4431-B28D-F7F591E34088}" destId="{68FD4A06-8AFD-4075-9283-FB7B4B596FC8}" srcOrd="0" destOrd="0" presId="urn:microsoft.com/office/officeart/2005/8/layout/orgChart1"/>
    <dgm:cxn modelId="{E4A7DC78-1E5D-49A9-9A18-B87E407A4856}" srcId="{23010C3C-C0BD-4C50-8AB2-ED01E98A6703}" destId="{C3DED508-592C-475B-9D56-94FA6DDF1818}" srcOrd="0" destOrd="0" parTransId="{A62D1302-6563-4C89-A7C1-082A9E57A4CC}" sibTransId="{CA746238-F96B-4169-B8DE-727359CB69C4}"/>
    <dgm:cxn modelId="{F73C3379-D356-45DC-A7BD-9770A678C404}" type="presOf" srcId="{554B9780-35E9-43EF-8E56-7C6BE95ECD5F}" destId="{7570D0AA-0562-4C2E-904B-4935E643EC03}" srcOrd="0" destOrd="0" presId="urn:microsoft.com/office/officeart/2005/8/layout/orgChart1"/>
    <dgm:cxn modelId="{319F7279-786E-4A13-A5AD-03BBE7603719}" type="presOf" srcId="{C3418952-C446-44BC-9D31-0C88AAF78766}" destId="{2A33D2EA-49D3-4777-95A8-41C2AAD263DB}" srcOrd="0" destOrd="0" presId="urn:microsoft.com/office/officeart/2005/8/layout/orgChart1"/>
    <dgm:cxn modelId="{4531097C-ACCC-4AB6-B0B3-26B52CCE83F7}" type="presOf" srcId="{B486C324-AA95-4FBD-BFFE-05AE22352965}" destId="{82B65698-D59A-4B95-9CA8-79F7074EFCD1}" srcOrd="0" destOrd="0" presId="urn:microsoft.com/office/officeart/2005/8/layout/orgChart1"/>
    <dgm:cxn modelId="{D99DB380-B84D-492C-8ACF-CCC6DF199AB0}" type="presOf" srcId="{F3AB412C-8F52-4127-A765-5F952F5AE224}" destId="{44B986BA-93B5-4A87-BB6E-5DC384367385}" srcOrd="0" destOrd="0" presId="urn:microsoft.com/office/officeart/2005/8/layout/orgChart1"/>
    <dgm:cxn modelId="{093D6D85-FB08-47A7-B994-7C6ABF2F7DB3}" type="presOf" srcId="{64BF2F85-FDD1-43AE-AF45-7160CC984A65}" destId="{D2B29E0D-6999-4E65-9461-B644735CD93A}" srcOrd="0" destOrd="0" presId="urn:microsoft.com/office/officeart/2005/8/layout/orgChart1"/>
    <dgm:cxn modelId="{4A140088-B959-4118-9AFA-A3316CC6ABC1}" type="presOf" srcId="{527F6595-DB67-4F64-8492-8F1D1D834225}" destId="{F34F3FBA-B25C-46A1-AEAC-0A085C038F15}" srcOrd="0" destOrd="0" presId="urn:microsoft.com/office/officeart/2005/8/layout/orgChart1"/>
    <dgm:cxn modelId="{21A14C8C-F4C8-4CDE-BC8D-9036C345B6FB}" srcId="{62FEB45D-F41B-4AD1-B22C-259362264D82}" destId="{C558DE54-1B02-4D8B-BE66-C2D301964C82}" srcOrd="0" destOrd="0" parTransId="{8EF5BB30-F6E4-431A-AC50-394F850A8EB2}" sibTransId="{58EA58E9-2657-44BC-BF4E-9789126E4E35}"/>
    <dgm:cxn modelId="{A610278F-8F8A-4FED-836D-A5C1146C03B8}" type="presOf" srcId="{E9BE63B4-ACF3-4087-9DFD-7D44E4804233}" destId="{7252E291-E22F-4C4E-B7DC-FB78F824B73F}" srcOrd="0" destOrd="0" presId="urn:microsoft.com/office/officeart/2005/8/layout/orgChart1"/>
    <dgm:cxn modelId="{80822D8F-AD18-4467-B622-6382EB6A0E80}" type="presOf" srcId="{C3DED508-592C-475B-9D56-94FA6DDF1818}" destId="{0AD3D1AC-C63D-46C7-A1A8-6C3AD47E0120}" srcOrd="1" destOrd="0" presId="urn:microsoft.com/office/officeart/2005/8/layout/orgChart1"/>
    <dgm:cxn modelId="{E9612891-C81B-44F1-9BF5-BE375D70237C}" type="presOf" srcId="{02820721-02EC-48E6-B7B2-5DC5C2F2520A}" destId="{2AA39988-16CB-45F1-ABD7-5A8360C37E4D}" srcOrd="0" destOrd="0" presId="urn:microsoft.com/office/officeart/2005/8/layout/orgChart1"/>
    <dgm:cxn modelId="{50697796-0FC5-4432-80CF-A788ADBFC741}" type="presOf" srcId="{BAFF01E3-9CBB-4800-9EE3-638EAC9724A7}" destId="{918681EC-647D-4BDE-B2EA-C6B36E23D049}" srcOrd="0" destOrd="0" presId="urn:microsoft.com/office/officeart/2005/8/layout/orgChart1"/>
    <dgm:cxn modelId="{C772F598-7474-4F9A-912C-208B4216081E}" type="presOf" srcId="{2851D743-3A61-4AEB-BA87-AB65CDB46200}" destId="{F9AD45AE-1A74-45EB-9E5D-CF427C29FD93}" srcOrd="1" destOrd="0" presId="urn:microsoft.com/office/officeart/2005/8/layout/orgChart1"/>
    <dgm:cxn modelId="{82730B99-A116-45E3-8943-BE17C34FE2AF}" type="presOf" srcId="{92B23D3D-54D5-4C0B-940C-279B8FDCC789}" destId="{CE7D2647-C057-4F21-BEFD-0ADEE9231A35}" srcOrd="1" destOrd="0" presId="urn:microsoft.com/office/officeart/2005/8/layout/orgChart1"/>
    <dgm:cxn modelId="{BA05809A-8FE1-49B5-A826-91227D7B021F}" type="presOf" srcId="{62FEB45D-F41B-4AD1-B22C-259362264D82}" destId="{06D4D396-783C-4EBC-8843-4E6B6F57C1A5}" srcOrd="1" destOrd="0" presId="urn:microsoft.com/office/officeart/2005/8/layout/orgChart1"/>
    <dgm:cxn modelId="{B5A510A0-9B29-4049-8797-771557590FE1}" type="presOf" srcId="{F2B86048-C455-4BF5-9631-C3A6760EBA89}" destId="{C6D80588-FCCE-472D-B8D4-4737D0E13052}" srcOrd="1" destOrd="0" presId="urn:microsoft.com/office/officeart/2005/8/layout/orgChart1"/>
    <dgm:cxn modelId="{E03843A0-7B82-434B-BEB1-88EF709A92AD}" type="presOf" srcId="{58C4AB46-AAF2-4EB9-A81F-8724FA706D56}" destId="{7E18E8C1-CC67-4104-9702-0E22890103E2}" srcOrd="1" destOrd="0" presId="urn:microsoft.com/office/officeart/2005/8/layout/orgChart1"/>
    <dgm:cxn modelId="{298A59A1-20E2-4885-B296-0078201EBC37}" type="presOf" srcId="{8817DF44-22ED-43E9-B40A-97BDEBB37C34}" destId="{CFD57AF7-0526-4917-8A4F-221FAEDA28AE}" srcOrd="0" destOrd="0" presId="urn:microsoft.com/office/officeart/2005/8/layout/orgChart1"/>
    <dgm:cxn modelId="{F56026A8-F587-469F-99A8-76497B922430}" type="presOf" srcId="{F3AB412C-8F52-4127-A765-5F952F5AE224}" destId="{FBC9EE42-3EE3-4C34-AE5B-358D34CC9B03}" srcOrd="1" destOrd="0" presId="urn:microsoft.com/office/officeart/2005/8/layout/orgChart1"/>
    <dgm:cxn modelId="{DDFF88A8-0E5F-4597-95B7-C6A472F404EB}" type="presOf" srcId="{BEEECBF4-865A-4278-A9F4-9FD5F3572FE0}" destId="{47C12CC7-60EC-4097-B34E-640644C1474B}" srcOrd="0" destOrd="0" presId="urn:microsoft.com/office/officeart/2005/8/layout/orgChart1"/>
    <dgm:cxn modelId="{F4C98FAA-CF58-4A29-94C3-C5D3FE645DFB}" type="presOf" srcId="{8A077D74-326D-4723-A6A4-00A7F90A3E92}" destId="{C28243C2-19C6-4844-891F-0167083D99CC}" srcOrd="1" destOrd="0" presId="urn:microsoft.com/office/officeart/2005/8/layout/orgChart1"/>
    <dgm:cxn modelId="{69A8B0AC-BE73-49A4-A175-FB6265762A35}" type="presOf" srcId="{99C99575-BA71-4A82-841C-F7359CC7A18C}" destId="{5B636553-6C02-4209-9D88-9C115731C05B}" srcOrd="1" destOrd="0" presId="urn:microsoft.com/office/officeart/2005/8/layout/orgChart1"/>
    <dgm:cxn modelId="{F3794FB3-122A-40F1-A47D-6AE221A14348}" type="presOf" srcId="{8EF5BB30-F6E4-431A-AC50-394F850A8EB2}" destId="{83448876-51C0-408E-B3ED-F286B2ED2807}" srcOrd="0" destOrd="0" presId="urn:microsoft.com/office/officeart/2005/8/layout/orgChart1"/>
    <dgm:cxn modelId="{28EF07BB-9C87-4D90-9CCF-D3F53D1701E6}" srcId="{92B23D3D-54D5-4C0B-940C-279B8FDCC789}" destId="{554B9780-35E9-43EF-8E56-7C6BE95ECD5F}" srcOrd="1" destOrd="0" parTransId="{41DC9ADD-86B5-4635-8A1D-873EBFA481BC}" sibTransId="{9D6DDFAD-B02D-41A6-B64F-52FB087050C0}"/>
    <dgm:cxn modelId="{6A9FABBB-C262-4E4B-AD23-27FD3461A7CC}" type="presOf" srcId="{B2C816CB-80BF-4374-9DC8-4EF1413FEEFA}" destId="{202F466C-9A52-4795-8BB7-D7011E6FC383}" srcOrd="0" destOrd="0" presId="urn:microsoft.com/office/officeart/2005/8/layout/orgChart1"/>
    <dgm:cxn modelId="{A648FFBC-F4B6-4365-81D8-157CECBD12C3}" type="presOf" srcId="{A62D1302-6563-4C89-A7C1-082A9E57A4CC}" destId="{0AFCE744-1F17-4A95-9E6D-E69133CF949A}" srcOrd="0" destOrd="0" presId="urn:microsoft.com/office/officeart/2005/8/layout/orgChart1"/>
    <dgm:cxn modelId="{831863BD-FF5A-414F-A096-747AB1C78882}" type="presOf" srcId="{4A448053-E6B5-49F5-BE7B-69C578529364}" destId="{2B449055-F0DD-45E6-855A-AA5C3A79AD7C}" srcOrd="0" destOrd="0" presId="urn:microsoft.com/office/officeart/2005/8/layout/orgChart1"/>
    <dgm:cxn modelId="{E4DBA7BD-3329-493C-86F2-BC557DE5A808}" type="presOf" srcId="{C3DED508-592C-475B-9D56-94FA6DDF1818}" destId="{E6F53F2D-F737-4F54-A0CE-FCA62A7744D6}" srcOrd="0" destOrd="0" presId="urn:microsoft.com/office/officeart/2005/8/layout/orgChart1"/>
    <dgm:cxn modelId="{457294BF-0828-47E5-9042-AD487B5AE8B0}" srcId="{5325BF7A-4E0F-4CF8-B77F-DB52C39A3B4C}" destId="{92B23D3D-54D5-4C0B-940C-279B8FDCC789}" srcOrd="0" destOrd="0" parTransId="{D1ACACE7-0663-4AE7-943E-346AC7271F2D}" sibTransId="{F871E9EE-FF7B-44E9-A2EC-0C39C9EE4B2B}"/>
    <dgm:cxn modelId="{05355BC3-5900-4180-A0C7-54A1B2A815C7}" srcId="{92B23D3D-54D5-4C0B-940C-279B8FDCC789}" destId="{23010C3C-C0BD-4C50-8AB2-ED01E98A6703}" srcOrd="6" destOrd="0" parTransId="{6C791007-C6D2-4605-BCF4-FA04DEBDFEA2}" sibTransId="{43CA3A33-E58A-4CC2-833C-CE06011AFB99}"/>
    <dgm:cxn modelId="{805079C6-7C36-41C0-A8FD-860EAE990748}" type="presOf" srcId="{C558DE54-1B02-4D8B-BE66-C2D301964C82}" destId="{C03D2474-5154-42FE-AE22-5046BCD50625}" srcOrd="1" destOrd="0" presId="urn:microsoft.com/office/officeart/2005/8/layout/orgChart1"/>
    <dgm:cxn modelId="{7642F2C7-F512-4D5C-B69C-736910D98B65}" type="presOf" srcId="{681D1C03-C277-407D-917A-C67656B479D0}" destId="{FB4FF30B-240A-4927-ACEB-4463E8DD0551}" srcOrd="1" destOrd="0" presId="urn:microsoft.com/office/officeart/2005/8/layout/orgChart1"/>
    <dgm:cxn modelId="{9FF405CB-8590-44F8-B091-C6C0A27D76C7}" type="presOf" srcId="{A9D6C376-6A9F-4075-B83C-BF6AD069BC26}" destId="{131D5282-4D60-4388-9ED1-34C48DB6776F}" srcOrd="0" destOrd="0" presId="urn:microsoft.com/office/officeart/2005/8/layout/orgChart1"/>
    <dgm:cxn modelId="{EFB1B1CE-36BB-40D8-BEC3-06588FB761F3}" srcId="{62FEB45D-F41B-4AD1-B22C-259362264D82}" destId="{2A50B047-1954-4A30-92AC-FDCCE9F20679}" srcOrd="2" destOrd="0" parTransId="{D49453E4-C60B-424D-97DE-01FB571643E4}" sibTransId="{5F45AE64-3594-4CE3-A0D9-E67BE70C340F}"/>
    <dgm:cxn modelId="{92A1D4D0-4F35-4095-98EE-EFF4B1ED5B5E}" srcId="{681D1C03-C277-407D-917A-C67656B479D0}" destId="{B2C816CB-80BF-4374-9DC8-4EF1413FEEFA}" srcOrd="0" destOrd="0" parTransId="{27124DD8-B9D6-4C73-BC97-07D01A0FB738}" sibTransId="{F6010221-EE52-418A-8BB4-456846745975}"/>
    <dgm:cxn modelId="{224390D3-D307-470E-B743-3DDDCD2D876B}" type="presOf" srcId="{2EEB5A5B-EAFF-4588-8BDB-153B5585C618}" destId="{AC0B9FF8-F262-41DD-8FD8-6D05CC9A01C5}" srcOrd="1" destOrd="0" presId="urn:microsoft.com/office/officeart/2005/8/layout/orgChart1"/>
    <dgm:cxn modelId="{B042F5D5-9303-4EA3-886D-4D79560FE4D5}" type="presOf" srcId="{35C3F373-25DE-4E66-9367-1DFF960024EC}" destId="{08FE7003-7EB9-4649-96B7-08EF9145976D}" srcOrd="0" destOrd="0" presId="urn:microsoft.com/office/officeart/2005/8/layout/orgChart1"/>
    <dgm:cxn modelId="{B7D8B2D7-511D-47F0-9396-8018DC4BD960}" srcId="{62FEB45D-F41B-4AD1-B22C-259362264D82}" destId="{2EEB5A5B-EAFF-4588-8BDB-153B5585C618}" srcOrd="1" destOrd="0" parTransId="{612F9EF6-3B51-4968-987D-2A5F8E5B74F7}" sibTransId="{0AF1F4C1-A093-4171-9AC7-CD2CED9E4F88}"/>
    <dgm:cxn modelId="{DF4A16DC-34D7-4054-BF8E-DFFED78EB118}" type="presOf" srcId="{E4BA5752-D417-48C2-A2C7-EFFD947AB56B}" destId="{4F2A2175-32EA-4230-8E45-21E15B74479B}" srcOrd="0" destOrd="0" presId="urn:microsoft.com/office/officeart/2005/8/layout/orgChart1"/>
    <dgm:cxn modelId="{24F088DF-A940-4E57-B1AC-8AAC4C5ABD83}" srcId="{554B9780-35E9-43EF-8E56-7C6BE95ECD5F}" destId="{8A077D74-326D-4723-A6A4-00A7F90A3E92}" srcOrd="1" destOrd="0" parTransId="{64BF2F85-FDD1-43AE-AF45-7160CC984A65}" sibTransId="{64270138-C0F6-47B3-AC5A-7AF5DFF1E249}"/>
    <dgm:cxn modelId="{2956F2E2-98F8-4F7E-9924-ED304844D849}" type="presOf" srcId="{34802DF3-A34C-4784-A9C2-7A94833D0A24}" destId="{9B9B38AD-A9B8-4812-B6C0-FDCA3219D176}" srcOrd="0" destOrd="0" presId="urn:microsoft.com/office/officeart/2005/8/layout/orgChart1"/>
    <dgm:cxn modelId="{5FF640E4-36D3-4664-9DAA-10D9D2B70D64}" type="presOf" srcId="{2A50B047-1954-4A30-92AC-FDCCE9F20679}" destId="{55F0BB41-195B-4911-A85F-45CA89E173F3}" srcOrd="0" destOrd="0" presId="urn:microsoft.com/office/officeart/2005/8/layout/orgChart1"/>
    <dgm:cxn modelId="{5B21ABEB-E885-4A53-9086-E098F8C61BF9}" type="presOf" srcId="{DF472D1D-AE02-496D-A006-57246124D89E}" destId="{85699318-DDDB-49E1-BB00-8B2E6D3E2F55}" srcOrd="0" destOrd="0" presId="urn:microsoft.com/office/officeart/2005/8/layout/orgChart1"/>
    <dgm:cxn modelId="{B0F2B3EC-B384-49F6-8D4C-D90CEA2BF108}" srcId="{92B23D3D-54D5-4C0B-940C-279B8FDCC789}" destId="{4A448053-E6B5-49F5-BE7B-69C578529364}" srcOrd="3" destOrd="0" parTransId="{35C3F373-25DE-4E66-9367-1DFF960024EC}" sibTransId="{B7084ED4-EEE9-4ED7-9A97-02EAD53A29C3}"/>
    <dgm:cxn modelId="{479718F1-3E1C-4F10-AFD5-CF5C629C787B}" srcId="{02820721-02EC-48E6-B7B2-5DC5C2F2520A}" destId="{F2B86048-C455-4BF5-9631-C3A6760EBA89}" srcOrd="0" destOrd="0" parTransId="{74A2D721-E780-46E8-BC87-653C23816CE6}" sibTransId="{A743DD68-2E99-4FE2-82B4-E60B53BBD58D}"/>
    <dgm:cxn modelId="{F415D2F1-C5EA-4695-8C42-FDA410060D66}" srcId="{92B23D3D-54D5-4C0B-940C-279B8FDCC789}" destId="{681D1C03-C277-407D-917A-C67656B479D0}" srcOrd="2" destOrd="0" parTransId="{011CCAA3-25BB-41C5-8419-66A304D07AA3}" sibTransId="{98D9B034-7E5F-4DAB-9379-9AD0F4F6E6B6}"/>
    <dgm:cxn modelId="{3AF5C0F6-6B3E-4F12-9564-6354EF0E6892}" type="presOf" srcId="{011CCAA3-25BB-41C5-8419-66A304D07AA3}" destId="{DC2313E2-900A-4351-8439-CEFCF835C58F}" srcOrd="0" destOrd="0" presId="urn:microsoft.com/office/officeart/2005/8/layout/orgChart1"/>
    <dgm:cxn modelId="{F699EDF6-FA18-486C-9C4D-A5ADEDB02B46}" type="presOf" srcId="{BAFF01E3-9CBB-4800-9EE3-638EAC9724A7}" destId="{E3E29C8B-3CEC-48EB-A5F8-898F216DF6E3}" srcOrd="1" destOrd="0" presId="urn:microsoft.com/office/officeart/2005/8/layout/orgChart1"/>
    <dgm:cxn modelId="{BE6151F7-1337-4AE7-BFC6-4C25EAC2C524}" srcId="{ACD585C7-D77B-4431-B28D-F7F591E34088}" destId="{527F6595-DB67-4F64-8492-8F1D1D834225}" srcOrd="1" destOrd="0" parTransId="{A5448810-9905-4176-997E-045DEB70343B}" sibTransId="{EBF96F03-B72F-476B-A6B1-DDA744729FB1}"/>
    <dgm:cxn modelId="{A006F5F7-2E23-4B94-8A16-162B49DAE8BD}" type="presOf" srcId="{8A077D74-326D-4723-A6A4-00A7F90A3E92}" destId="{477A2292-0C85-4E0D-B20F-794301BA6AD7}" srcOrd="0" destOrd="0" presId="urn:microsoft.com/office/officeart/2005/8/layout/orgChart1"/>
    <dgm:cxn modelId="{C0F035FB-F7C9-4EBC-9E4B-1B4F31F7F2FE}" srcId="{554B9780-35E9-43EF-8E56-7C6BE95ECD5F}" destId="{2851D743-3A61-4AEB-BA87-AB65CDB46200}" srcOrd="2" destOrd="0" parTransId="{E9BE63B4-ACF3-4087-9DFD-7D44E4804233}" sibTransId="{20D8731F-BF70-4751-A78D-FE278348659A}"/>
    <dgm:cxn modelId="{6DF483FC-DC39-4895-8937-A6D9B657C2EF}" type="presOf" srcId="{BEEECBF4-865A-4278-A9F4-9FD5F3572FE0}" destId="{7ED7E2DA-B651-452F-9ADD-0AEDA45F1E1E}" srcOrd="1" destOrd="0" presId="urn:microsoft.com/office/officeart/2005/8/layout/orgChart1"/>
    <dgm:cxn modelId="{D0B643FF-6833-426A-8895-C40B1E2D55CA}" type="presOf" srcId="{681D1C03-C277-407D-917A-C67656B479D0}" destId="{8060E6D3-81E7-412D-A7E6-2E587A204198}" srcOrd="0" destOrd="0" presId="urn:microsoft.com/office/officeart/2005/8/layout/orgChart1"/>
    <dgm:cxn modelId="{316B202B-9EB2-4510-BEFB-5BE0999592E6}" type="presParOf" srcId="{D99F1E92-802C-4E8B-BCDB-C053286A6618}" destId="{14A60D2D-C82B-4A07-909E-A36983D98EE2}" srcOrd="0" destOrd="0" presId="urn:microsoft.com/office/officeart/2005/8/layout/orgChart1"/>
    <dgm:cxn modelId="{0D87277F-5E4A-4A35-A04D-65F0A32A65A4}" type="presParOf" srcId="{14A60D2D-C82B-4A07-909E-A36983D98EE2}" destId="{A60BDEA9-3B8C-4F0D-9B16-DDAC71936888}" srcOrd="0" destOrd="0" presId="urn:microsoft.com/office/officeart/2005/8/layout/orgChart1"/>
    <dgm:cxn modelId="{3FF999EB-C2BC-4344-9B65-D805E3D5937F}" type="presParOf" srcId="{A60BDEA9-3B8C-4F0D-9B16-DDAC71936888}" destId="{A2C75368-508C-40D2-A353-D102F1898B34}" srcOrd="0" destOrd="0" presId="urn:microsoft.com/office/officeart/2005/8/layout/orgChart1"/>
    <dgm:cxn modelId="{481B6593-8705-4D00-BAC4-DAAABE572710}" type="presParOf" srcId="{A60BDEA9-3B8C-4F0D-9B16-DDAC71936888}" destId="{CE7D2647-C057-4F21-BEFD-0ADEE9231A35}" srcOrd="1" destOrd="0" presId="urn:microsoft.com/office/officeart/2005/8/layout/orgChart1"/>
    <dgm:cxn modelId="{D392258E-D687-406E-8D3D-C7F839AE7D31}" type="presParOf" srcId="{14A60D2D-C82B-4A07-909E-A36983D98EE2}" destId="{636772A3-DE19-44F9-A4B0-D2A7E7884397}" srcOrd="1" destOrd="0" presId="urn:microsoft.com/office/officeart/2005/8/layout/orgChart1"/>
    <dgm:cxn modelId="{E429E903-B6D7-4FC8-BB24-EB397B7F6207}" type="presParOf" srcId="{636772A3-DE19-44F9-A4B0-D2A7E7884397}" destId="{85699318-DDDB-49E1-BB00-8B2E6D3E2F55}" srcOrd="0" destOrd="0" presId="urn:microsoft.com/office/officeart/2005/8/layout/orgChart1"/>
    <dgm:cxn modelId="{A1895AF3-1057-4ABD-B739-9B7BF9E7E5E9}" type="presParOf" srcId="{636772A3-DE19-44F9-A4B0-D2A7E7884397}" destId="{1E4538D0-BA23-4A67-A8D2-54E0F84577B7}" srcOrd="1" destOrd="0" presId="urn:microsoft.com/office/officeart/2005/8/layout/orgChart1"/>
    <dgm:cxn modelId="{CAA7B3F0-E921-4852-9978-26868BC6D067}" type="presParOf" srcId="{1E4538D0-BA23-4A67-A8D2-54E0F84577B7}" destId="{D28D5B72-DB88-4476-9016-973895BCC277}" srcOrd="0" destOrd="0" presId="urn:microsoft.com/office/officeart/2005/8/layout/orgChart1"/>
    <dgm:cxn modelId="{D24FADE4-3B7C-4753-A36C-9BA1819B3C7E}" type="presParOf" srcId="{D28D5B72-DB88-4476-9016-973895BCC277}" destId="{68FD4A06-8AFD-4075-9283-FB7B4B596FC8}" srcOrd="0" destOrd="0" presId="urn:microsoft.com/office/officeart/2005/8/layout/orgChart1"/>
    <dgm:cxn modelId="{F25A0C37-1108-4EDD-824B-0EAD169D7802}" type="presParOf" srcId="{D28D5B72-DB88-4476-9016-973895BCC277}" destId="{FB9C23E1-3DFC-4084-92D1-416E4634BC9B}" srcOrd="1" destOrd="0" presId="urn:microsoft.com/office/officeart/2005/8/layout/orgChart1"/>
    <dgm:cxn modelId="{D3D3EF94-98EF-4B7B-B2D2-8B4ABC244C57}" type="presParOf" srcId="{1E4538D0-BA23-4A67-A8D2-54E0F84577B7}" destId="{8DEAC674-02AC-4D7F-B8B1-7B47F1C93085}" srcOrd="1" destOrd="0" presId="urn:microsoft.com/office/officeart/2005/8/layout/orgChart1"/>
    <dgm:cxn modelId="{E8D75053-DBFC-4E5D-A281-B8A78F78ADA7}" type="presParOf" srcId="{8DEAC674-02AC-4D7F-B8B1-7B47F1C93085}" destId="{4F2A2175-32EA-4230-8E45-21E15B74479B}" srcOrd="0" destOrd="0" presId="urn:microsoft.com/office/officeart/2005/8/layout/orgChart1"/>
    <dgm:cxn modelId="{3D7C5ABD-6E52-415A-93B2-36FF4B798350}" type="presParOf" srcId="{8DEAC674-02AC-4D7F-B8B1-7B47F1C93085}" destId="{A0608F10-E00E-49B0-81AE-BE5C7AAAEE4B}" srcOrd="1" destOrd="0" presId="urn:microsoft.com/office/officeart/2005/8/layout/orgChart1"/>
    <dgm:cxn modelId="{B5FD5349-5853-4850-B60A-697AD838719D}" type="presParOf" srcId="{A0608F10-E00E-49B0-81AE-BE5C7AAAEE4B}" destId="{B31C1779-2AD4-49D3-8131-6E95B5CBB9C6}" srcOrd="0" destOrd="0" presId="urn:microsoft.com/office/officeart/2005/8/layout/orgChart1"/>
    <dgm:cxn modelId="{E7689A5C-2504-4BEA-B478-0C94575603B0}" type="presParOf" srcId="{B31C1779-2AD4-49D3-8131-6E95B5CBB9C6}" destId="{20E461C1-0438-455B-BB7B-009B3BBF6DDD}" srcOrd="0" destOrd="0" presId="urn:microsoft.com/office/officeart/2005/8/layout/orgChart1"/>
    <dgm:cxn modelId="{87481DD7-7055-460C-904C-C1CF3D8D2408}" type="presParOf" srcId="{B31C1779-2AD4-49D3-8131-6E95B5CBB9C6}" destId="{EE082D66-B76E-4481-A118-A5B58C132A74}" srcOrd="1" destOrd="0" presId="urn:microsoft.com/office/officeart/2005/8/layout/orgChart1"/>
    <dgm:cxn modelId="{393564B9-492C-4EE8-A7B6-B5BBE8DBC0D3}" type="presParOf" srcId="{A0608F10-E00E-49B0-81AE-BE5C7AAAEE4B}" destId="{870C7E2A-D1B0-4A96-9939-D8F1FC78228F}" srcOrd="1" destOrd="0" presId="urn:microsoft.com/office/officeart/2005/8/layout/orgChart1"/>
    <dgm:cxn modelId="{CA42AFB1-E841-449F-B058-3B56AEE39AF4}" type="presParOf" srcId="{A0608F10-E00E-49B0-81AE-BE5C7AAAEE4B}" destId="{4AFDD3E7-B82A-4106-AD44-4AD02F87EE1C}" srcOrd="2" destOrd="0" presId="urn:microsoft.com/office/officeart/2005/8/layout/orgChart1"/>
    <dgm:cxn modelId="{A4BE7654-390F-4536-B076-8BC0960540D7}" type="presParOf" srcId="{8DEAC674-02AC-4D7F-B8B1-7B47F1C93085}" destId="{6C3E9329-43D9-46AE-9CF7-97F9A5274895}" srcOrd="2" destOrd="0" presId="urn:microsoft.com/office/officeart/2005/8/layout/orgChart1"/>
    <dgm:cxn modelId="{EAE9E7BA-251C-430C-AB51-31FD72D9AF9C}" type="presParOf" srcId="{8DEAC674-02AC-4D7F-B8B1-7B47F1C93085}" destId="{4359F222-6FA7-4954-A711-B7AE71596268}" srcOrd="3" destOrd="0" presId="urn:microsoft.com/office/officeart/2005/8/layout/orgChart1"/>
    <dgm:cxn modelId="{9BEAE76D-01BA-443F-B477-6812F209080A}" type="presParOf" srcId="{4359F222-6FA7-4954-A711-B7AE71596268}" destId="{2C08AC39-575A-4A32-B22A-5EAE8D22D6E7}" srcOrd="0" destOrd="0" presId="urn:microsoft.com/office/officeart/2005/8/layout/orgChart1"/>
    <dgm:cxn modelId="{45879AD4-4685-4646-9B42-9BE0CA13D045}" type="presParOf" srcId="{2C08AC39-575A-4A32-B22A-5EAE8D22D6E7}" destId="{F34F3FBA-B25C-46A1-AEAC-0A085C038F15}" srcOrd="0" destOrd="0" presId="urn:microsoft.com/office/officeart/2005/8/layout/orgChart1"/>
    <dgm:cxn modelId="{A3040430-309E-45E9-9E3A-9AF0A38FD25D}" type="presParOf" srcId="{2C08AC39-575A-4A32-B22A-5EAE8D22D6E7}" destId="{E18B0390-4616-4B4B-8A7E-D568120BD6FF}" srcOrd="1" destOrd="0" presId="urn:microsoft.com/office/officeart/2005/8/layout/orgChart1"/>
    <dgm:cxn modelId="{01FD987E-4242-4064-922A-1A3968CC0B7D}" type="presParOf" srcId="{4359F222-6FA7-4954-A711-B7AE71596268}" destId="{A7E98CB4-81D2-4460-8924-66C37A1BD29E}" srcOrd="1" destOrd="0" presId="urn:microsoft.com/office/officeart/2005/8/layout/orgChart1"/>
    <dgm:cxn modelId="{F47943D5-ECFA-4825-80A7-3BA9AA4EC91A}" type="presParOf" srcId="{4359F222-6FA7-4954-A711-B7AE71596268}" destId="{DF3E6128-8D2C-4677-8F39-5A5DB3C32D56}" srcOrd="2" destOrd="0" presId="urn:microsoft.com/office/officeart/2005/8/layout/orgChart1"/>
    <dgm:cxn modelId="{9E164BC4-8E8E-415B-AD9D-E40CF314F1D8}" type="presParOf" srcId="{8DEAC674-02AC-4D7F-B8B1-7B47F1C93085}" destId="{875626E8-736E-4EF1-898F-72AD78F3C312}" srcOrd="4" destOrd="0" presId="urn:microsoft.com/office/officeart/2005/8/layout/orgChart1"/>
    <dgm:cxn modelId="{8D44239F-7B3D-4B50-BA5B-FE66635A7A84}" type="presParOf" srcId="{8DEAC674-02AC-4D7F-B8B1-7B47F1C93085}" destId="{F98B4B76-554C-4A70-BBC3-C34DC25E4F96}" srcOrd="5" destOrd="0" presId="urn:microsoft.com/office/officeart/2005/8/layout/orgChart1"/>
    <dgm:cxn modelId="{7C357E98-3835-47D0-9E30-9C918A7D5840}" type="presParOf" srcId="{F98B4B76-554C-4A70-BBC3-C34DC25E4F96}" destId="{EA8C0845-3274-48B2-BFA0-F0281B5064B4}" srcOrd="0" destOrd="0" presId="urn:microsoft.com/office/officeart/2005/8/layout/orgChart1"/>
    <dgm:cxn modelId="{F663507A-1931-460C-B576-ECB19E755CAA}" type="presParOf" srcId="{EA8C0845-3274-48B2-BFA0-F0281B5064B4}" destId="{07342804-D697-4E0E-9708-496E4CE75904}" srcOrd="0" destOrd="0" presId="urn:microsoft.com/office/officeart/2005/8/layout/orgChart1"/>
    <dgm:cxn modelId="{FF2E4DEB-C48F-4A07-A402-AF1439639A78}" type="presParOf" srcId="{EA8C0845-3274-48B2-BFA0-F0281B5064B4}" destId="{7E18E8C1-CC67-4104-9702-0E22890103E2}" srcOrd="1" destOrd="0" presId="urn:microsoft.com/office/officeart/2005/8/layout/orgChart1"/>
    <dgm:cxn modelId="{5E54AFEB-5B54-4A69-96E1-A6E51ADDB812}" type="presParOf" srcId="{F98B4B76-554C-4A70-BBC3-C34DC25E4F96}" destId="{1F025860-EBE4-4610-8C44-01D1331A044E}" srcOrd="1" destOrd="0" presId="urn:microsoft.com/office/officeart/2005/8/layout/orgChart1"/>
    <dgm:cxn modelId="{6E76DEB5-89E0-456C-9BE0-6A5FC61496B0}" type="presParOf" srcId="{F98B4B76-554C-4A70-BBC3-C34DC25E4F96}" destId="{3FF03BC5-E13B-4CE1-8CE7-70034B7E7826}" srcOrd="2" destOrd="0" presId="urn:microsoft.com/office/officeart/2005/8/layout/orgChart1"/>
    <dgm:cxn modelId="{20C96B22-ECCA-4BDE-8929-96740FBF908E}" type="presParOf" srcId="{1E4538D0-BA23-4A67-A8D2-54E0F84577B7}" destId="{687E335A-652C-4569-B586-E996316AC79B}" srcOrd="2" destOrd="0" presId="urn:microsoft.com/office/officeart/2005/8/layout/orgChart1"/>
    <dgm:cxn modelId="{AF33B16C-0BB5-4B00-9CDB-F217BAD61C34}" type="presParOf" srcId="{636772A3-DE19-44F9-A4B0-D2A7E7884397}" destId="{2AC9CD18-F16E-4EDF-AE45-3AC350592110}" srcOrd="2" destOrd="0" presId="urn:microsoft.com/office/officeart/2005/8/layout/orgChart1"/>
    <dgm:cxn modelId="{A8BF999F-0655-43CB-8C79-8D9EC5A872CA}" type="presParOf" srcId="{636772A3-DE19-44F9-A4B0-D2A7E7884397}" destId="{884C30BF-00D0-451F-A366-C7D772294451}" srcOrd="3" destOrd="0" presId="urn:microsoft.com/office/officeart/2005/8/layout/orgChart1"/>
    <dgm:cxn modelId="{5F973E2C-7849-4311-8E61-764B32B46485}" type="presParOf" srcId="{884C30BF-00D0-451F-A366-C7D772294451}" destId="{D130027E-A9F8-4F9B-8EFD-6170776F86BE}" srcOrd="0" destOrd="0" presId="urn:microsoft.com/office/officeart/2005/8/layout/orgChart1"/>
    <dgm:cxn modelId="{4A176DD3-446C-4E6E-A356-7BB099DE9654}" type="presParOf" srcId="{D130027E-A9F8-4F9B-8EFD-6170776F86BE}" destId="{7570D0AA-0562-4C2E-904B-4935E643EC03}" srcOrd="0" destOrd="0" presId="urn:microsoft.com/office/officeart/2005/8/layout/orgChart1"/>
    <dgm:cxn modelId="{9B7ABA2F-BEE9-45B0-8448-91DC7F8296EC}" type="presParOf" srcId="{D130027E-A9F8-4F9B-8EFD-6170776F86BE}" destId="{38465ABC-43ED-4564-AE75-2EBC2D27D926}" srcOrd="1" destOrd="0" presId="urn:microsoft.com/office/officeart/2005/8/layout/orgChart1"/>
    <dgm:cxn modelId="{1BEE1782-AEBC-4524-BF71-3B6E0F83CC02}" type="presParOf" srcId="{884C30BF-00D0-451F-A366-C7D772294451}" destId="{30223FA5-2627-4538-9E85-0FF0906C658E}" srcOrd="1" destOrd="0" presId="urn:microsoft.com/office/officeart/2005/8/layout/orgChart1"/>
    <dgm:cxn modelId="{90761F4B-4816-49C4-8AE1-12CFEA8AA747}" type="presParOf" srcId="{30223FA5-2627-4538-9E85-0FF0906C658E}" destId="{82B65698-D59A-4B95-9CA8-79F7074EFCD1}" srcOrd="0" destOrd="0" presId="urn:microsoft.com/office/officeart/2005/8/layout/orgChart1"/>
    <dgm:cxn modelId="{C6480BBF-8085-407E-B792-CA47C13AA0BA}" type="presParOf" srcId="{30223FA5-2627-4538-9E85-0FF0906C658E}" destId="{B9031495-E1D3-4DBB-872F-3B95B656B5AF}" srcOrd="1" destOrd="0" presId="urn:microsoft.com/office/officeart/2005/8/layout/orgChart1"/>
    <dgm:cxn modelId="{DD201589-ED0F-4CF4-B648-4FA8179F4E9F}" type="presParOf" srcId="{B9031495-E1D3-4DBB-872F-3B95B656B5AF}" destId="{B564DCB1-C5E3-4ADC-8980-191D70B9F03F}" srcOrd="0" destOrd="0" presId="urn:microsoft.com/office/officeart/2005/8/layout/orgChart1"/>
    <dgm:cxn modelId="{3C71E144-4B1A-47B1-B6BE-9BA70CA46AD9}" type="presParOf" srcId="{B564DCB1-C5E3-4ADC-8980-191D70B9F03F}" destId="{918681EC-647D-4BDE-B2EA-C6B36E23D049}" srcOrd="0" destOrd="0" presId="urn:microsoft.com/office/officeart/2005/8/layout/orgChart1"/>
    <dgm:cxn modelId="{9A18E51F-23E0-425D-9303-5FE5E4010796}" type="presParOf" srcId="{B564DCB1-C5E3-4ADC-8980-191D70B9F03F}" destId="{E3E29C8B-3CEC-48EB-A5F8-898F216DF6E3}" srcOrd="1" destOrd="0" presId="urn:microsoft.com/office/officeart/2005/8/layout/orgChart1"/>
    <dgm:cxn modelId="{FF0CD329-961C-4014-BA27-27F30E9F6EFC}" type="presParOf" srcId="{B9031495-E1D3-4DBB-872F-3B95B656B5AF}" destId="{8B02995F-B5CB-4A7B-8F37-DE827C6FE440}" srcOrd="1" destOrd="0" presId="urn:microsoft.com/office/officeart/2005/8/layout/orgChart1"/>
    <dgm:cxn modelId="{6463176A-4D2B-4C6A-8877-F153039E7B33}" type="presParOf" srcId="{B9031495-E1D3-4DBB-872F-3B95B656B5AF}" destId="{4D1A6E51-F9DD-41FB-B66A-41423C2C1BB2}" srcOrd="2" destOrd="0" presId="urn:microsoft.com/office/officeart/2005/8/layout/orgChart1"/>
    <dgm:cxn modelId="{BAAD4F9C-5A2F-40D9-B28A-B976FAF6EA57}" type="presParOf" srcId="{30223FA5-2627-4538-9E85-0FF0906C658E}" destId="{D2B29E0D-6999-4E65-9461-B644735CD93A}" srcOrd="2" destOrd="0" presId="urn:microsoft.com/office/officeart/2005/8/layout/orgChart1"/>
    <dgm:cxn modelId="{FAFA2937-BB10-46EA-B093-F42A4FCF2F3F}" type="presParOf" srcId="{30223FA5-2627-4538-9E85-0FF0906C658E}" destId="{B981A67B-853F-464A-BE14-2BF7BC7AC659}" srcOrd="3" destOrd="0" presId="urn:microsoft.com/office/officeart/2005/8/layout/orgChart1"/>
    <dgm:cxn modelId="{41570FAD-71E9-46D7-9757-BD9C9B279E9D}" type="presParOf" srcId="{B981A67B-853F-464A-BE14-2BF7BC7AC659}" destId="{A3D6CDE9-B070-41C5-94BC-B8BD87D9F6D7}" srcOrd="0" destOrd="0" presId="urn:microsoft.com/office/officeart/2005/8/layout/orgChart1"/>
    <dgm:cxn modelId="{6D074359-485B-4093-9719-E5D158DC82A0}" type="presParOf" srcId="{A3D6CDE9-B070-41C5-94BC-B8BD87D9F6D7}" destId="{477A2292-0C85-4E0D-B20F-794301BA6AD7}" srcOrd="0" destOrd="0" presId="urn:microsoft.com/office/officeart/2005/8/layout/orgChart1"/>
    <dgm:cxn modelId="{9A8E5EB0-FF2A-4FE9-BF02-52972655AA6C}" type="presParOf" srcId="{A3D6CDE9-B070-41C5-94BC-B8BD87D9F6D7}" destId="{C28243C2-19C6-4844-891F-0167083D99CC}" srcOrd="1" destOrd="0" presId="urn:microsoft.com/office/officeart/2005/8/layout/orgChart1"/>
    <dgm:cxn modelId="{6655249D-008C-479C-BAAB-0B66092EB8F4}" type="presParOf" srcId="{B981A67B-853F-464A-BE14-2BF7BC7AC659}" destId="{8986D7B4-6ED6-4E64-8205-F368A7E5B626}" srcOrd="1" destOrd="0" presId="urn:microsoft.com/office/officeart/2005/8/layout/orgChart1"/>
    <dgm:cxn modelId="{B4493ED4-7D5A-4538-BACE-B8120CD7877E}" type="presParOf" srcId="{B981A67B-853F-464A-BE14-2BF7BC7AC659}" destId="{DD5A6182-1F01-41EE-ADD4-A32D5A627D8B}" srcOrd="2" destOrd="0" presId="urn:microsoft.com/office/officeart/2005/8/layout/orgChart1"/>
    <dgm:cxn modelId="{0787BFDA-F3B8-4195-B3C4-14F7F0E20C6D}" type="presParOf" srcId="{30223FA5-2627-4538-9E85-0FF0906C658E}" destId="{7252E291-E22F-4C4E-B7DC-FB78F824B73F}" srcOrd="4" destOrd="0" presId="urn:microsoft.com/office/officeart/2005/8/layout/orgChart1"/>
    <dgm:cxn modelId="{27276671-E184-4D0C-93B8-CDF14EF6D446}" type="presParOf" srcId="{30223FA5-2627-4538-9E85-0FF0906C658E}" destId="{27EF44A7-00B0-44FD-AAF2-AE981630BE1D}" srcOrd="5" destOrd="0" presId="urn:microsoft.com/office/officeart/2005/8/layout/orgChart1"/>
    <dgm:cxn modelId="{C28F6235-7904-49CC-A133-1AB006B34D7A}" type="presParOf" srcId="{27EF44A7-00B0-44FD-AAF2-AE981630BE1D}" destId="{90D13200-9F6B-4AE3-9D35-282445483E07}" srcOrd="0" destOrd="0" presId="urn:microsoft.com/office/officeart/2005/8/layout/orgChart1"/>
    <dgm:cxn modelId="{9A39555B-20A7-4AC3-98E5-6173076ED79E}" type="presParOf" srcId="{90D13200-9F6B-4AE3-9D35-282445483E07}" destId="{8E45D49F-2F05-46BE-99E6-31EC71FB25F9}" srcOrd="0" destOrd="0" presId="urn:microsoft.com/office/officeart/2005/8/layout/orgChart1"/>
    <dgm:cxn modelId="{05AAB83A-805A-4E2F-8106-400309F41EF3}" type="presParOf" srcId="{90D13200-9F6B-4AE3-9D35-282445483E07}" destId="{F9AD45AE-1A74-45EB-9E5D-CF427C29FD93}" srcOrd="1" destOrd="0" presId="urn:microsoft.com/office/officeart/2005/8/layout/orgChart1"/>
    <dgm:cxn modelId="{3291065B-5A60-4235-AE78-338666AFABB2}" type="presParOf" srcId="{27EF44A7-00B0-44FD-AAF2-AE981630BE1D}" destId="{2B025372-0C32-4C44-9560-0664BD4BA3DE}" srcOrd="1" destOrd="0" presId="urn:microsoft.com/office/officeart/2005/8/layout/orgChart1"/>
    <dgm:cxn modelId="{838D0740-3D50-4C36-98DE-192CBA71A986}" type="presParOf" srcId="{27EF44A7-00B0-44FD-AAF2-AE981630BE1D}" destId="{6D203B59-9980-4C19-9125-B15F266E38B9}" srcOrd="2" destOrd="0" presId="urn:microsoft.com/office/officeart/2005/8/layout/orgChart1"/>
    <dgm:cxn modelId="{928D43C2-C4FB-4F4E-A3F1-2FFA26403DE9}" type="presParOf" srcId="{884C30BF-00D0-451F-A366-C7D772294451}" destId="{060E7E8E-23F2-416B-B72C-BD576858EED7}" srcOrd="2" destOrd="0" presId="urn:microsoft.com/office/officeart/2005/8/layout/orgChart1"/>
    <dgm:cxn modelId="{DEA2F22C-BE3F-4CAA-B3AF-0B396BBCAB58}" type="presParOf" srcId="{636772A3-DE19-44F9-A4B0-D2A7E7884397}" destId="{DC2313E2-900A-4351-8439-CEFCF835C58F}" srcOrd="4" destOrd="0" presId="urn:microsoft.com/office/officeart/2005/8/layout/orgChart1"/>
    <dgm:cxn modelId="{FEEFA3C5-D6D1-40E1-BA56-E8940898B046}" type="presParOf" srcId="{636772A3-DE19-44F9-A4B0-D2A7E7884397}" destId="{7A3E7113-6A0B-47C1-9BA3-267DEB34C26F}" srcOrd="5" destOrd="0" presId="urn:microsoft.com/office/officeart/2005/8/layout/orgChart1"/>
    <dgm:cxn modelId="{706CC98D-FC6A-4EE1-BB10-ACB64771B96F}" type="presParOf" srcId="{7A3E7113-6A0B-47C1-9BA3-267DEB34C26F}" destId="{577CEA53-2B3D-4101-8AD2-7AE52BCCD5C0}" srcOrd="0" destOrd="0" presId="urn:microsoft.com/office/officeart/2005/8/layout/orgChart1"/>
    <dgm:cxn modelId="{2C2771CD-F562-4C8F-9419-D1AAE1E6B5F6}" type="presParOf" srcId="{577CEA53-2B3D-4101-8AD2-7AE52BCCD5C0}" destId="{8060E6D3-81E7-412D-A7E6-2E587A204198}" srcOrd="0" destOrd="0" presId="urn:microsoft.com/office/officeart/2005/8/layout/orgChart1"/>
    <dgm:cxn modelId="{8BE89A9D-FFA0-4991-B467-9790BB588975}" type="presParOf" srcId="{577CEA53-2B3D-4101-8AD2-7AE52BCCD5C0}" destId="{FB4FF30B-240A-4927-ACEB-4463E8DD0551}" srcOrd="1" destOrd="0" presId="urn:microsoft.com/office/officeart/2005/8/layout/orgChart1"/>
    <dgm:cxn modelId="{FE52571E-58E6-453A-92EC-398BA18A2E67}" type="presParOf" srcId="{7A3E7113-6A0B-47C1-9BA3-267DEB34C26F}" destId="{8F2632CE-462E-48FB-9F6A-DA44012413E4}" srcOrd="1" destOrd="0" presId="urn:microsoft.com/office/officeart/2005/8/layout/orgChart1"/>
    <dgm:cxn modelId="{27132B28-F2DB-4F5B-818E-69962386AD59}" type="presParOf" srcId="{8F2632CE-462E-48FB-9F6A-DA44012413E4}" destId="{8840A968-1A25-449D-A5AC-3A89E2EE5F70}" srcOrd="0" destOrd="0" presId="urn:microsoft.com/office/officeart/2005/8/layout/orgChart1"/>
    <dgm:cxn modelId="{338ACD60-2CF4-4562-BB58-F7E4D01C021E}" type="presParOf" srcId="{8F2632CE-462E-48FB-9F6A-DA44012413E4}" destId="{F88AB7EA-E49A-4B17-A68A-75EFF536AE0C}" srcOrd="1" destOrd="0" presId="urn:microsoft.com/office/officeart/2005/8/layout/orgChart1"/>
    <dgm:cxn modelId="{9D5D20A8-1792-440A-82E6-86818956003D}" type="presParOf" srcId="{F88AB7EA-E49A-4B17-A68A-75EFF536AE0C}" destId="{CD0ED7DA-1C1E-4255-959E-F0CE87E5DF3C}" srcOrd="0" destOrd="0" presId="urn:microsoft.com/office/officeart/2005/8/layout/orgChart1"/>
    <dgm:cxn modelId="{DDBAD0EB-962B-4060-A4F2-9973F21C3AAE}" type="presParOf" srcId="{CD0ED7DA-1C1E-4255-959E-F0CE87E5DF3C}" destId="{202F466C-9A52-4795-8BB7-D7011E6FC383}" srcOrd="0" destOrd="0" presId="urn:microsoft.com/office/officeart/2005/8/layout/orgChart1"/>
    <dgm:cxn modelId="{0ACA733D-8A80-48FD-B7A4-1CE8C30D9C70}" type="presParOf" srcId="{CD0ED7DA-1C1E-4255-959E-F0CE87E5DF3C}" destId="{2F68B9B3-BCDB-46B4-A9AD-CDEC0DBBD27A}" srcOrd="1" destOrd="0" presId="urn:microsoft.com/office/officeart/2005/8/layout/orgChart1"/>
    <dgm:cxn modelId="{1F264DCE-D202-488C-93FC-5B74057C01A5}" type="presParOf" srcId="{F88AB7EA-E49A-4B17-A68A-75EFF536AE0C}" destId="{CC909802-A6A3-404A-B936-A905A981FBDA}" srcOrd="1" destOrd="0" presId="urn:microsoft.com/office/officeart/2005/8/layout/orgChart1"/>
    <dgm:cxn modelId="{332B18A1-AB4A-4ECF-9D0A-10DAA914F850}" type="presParOf" srcId="{F88AB7EA-E49A-4B17-A68A-75EFF536AE0C}" destId="{46195746-8A46-4C9C-84F5-A2413C34B469}" srcOrd="2" destOrd="0" presId="urn:microsoft.com/office/officeart/2005/8/layout/orgChart1"/>
    <dgm:cxn modelId="{C7A75C43-E160-4003-8EB6-B95D9BB29684}" type="presParOf" srcId="{7A3E7113-6A0B-47C1-9BA3-267DEB34C26F}" destId="{4A58D7EA-6E41-4D2E-8326-A974A23F7ADC}" srcOrd="2" destOrd="0" presId="urn:microsoft.com/office/officeart/2005/8/layout/orgChart1"/>
    <dgm:cxn modelId="{D649E40C-1432-4226-A894-5F62B6957030}" type="presParOf" srcId="{636772A3-DE19-44F9-A4B0-D2A7E7884397}" destId="{08FE7003-7EB9-4649-96B7-08EF9145976D}" srcOrd="6" destOrd="0" presId="urn:microsoft.com/office/officeart/2005/8/layout/orgChart1"/>
    <dgm:cxn modelId="{02712EB7-6C00-4221-8FA1-8E34E9EC4468}" type="presParOf" srcId="{636772A3-DE19-44F9-A4B0-D2A7E7884397}" destId="{88031CB9-2945-43CC-A0E6-C8EA709F214F}" srcOrd="7" destOrd="0" presId="urn:microsoft.com/office/officeart/2005/8/layout/orgChart1"/>
    <dgm:cxn modelId="{3A0230A2-0705-4D6D-AFAF-0259CEEB9B2E}" type="presParOf" srcId="{88031CB9-2945-43CC-A0E6-C8EA709F214F}" destId="{A0BB2EE1-36BC-48D4-8A7F-EB7C4E35008A}" srcOrd="0" destOrd="0" presId="urn:microsoft.com/office/officeart/2005/8/layout/orgChart1"/>
    <dgm:cxn modelId="{3CCB1F2E-03AD-4138-9A56-E026570E8A57}" type="presParOf" srcId="{A0BB2EE1-36BC-48D4-8A7F-EB7C4E35008A}" destId="{2B449055-F0DD-45E6-855A-AA5C3A79AD7C}" srcOrd="0" destOrd="0" presId="urn:microsoft.com/office/officeart/2005/8/layout/orgChart1"/>
    <dgm:cxn modelId="{23D35618-201C-45DD-977C-D1291B95D536}" type="presParOf" srcId="{A0BB2EE1-36BC-48D4-8A7F-EB7C4E35008A}" destId="{415EB967-D49D-425D-98AC-3F23DBAC9C96}" srcOrd="1" destOrd="0" presId="urn:microsoft.com/office/officeart/2005/8/layout/orgChart1"/>
    <dgm:cxn modelId="{D685A08B-74C9-4A3E-BA18-A2D56F98301A}" type="presParOf" srcId="{88031CB9-2945-43CC-A0E6-C8EA709F214F}" destId="{B8446826-3A8E-4E91-AAAA-607E827F28EA}" srcOrd="1" destOrd="0" presId="urn:microsoft.com/office/officeart/2005/8/layout/orgChart1"/>
    <dgm:cxn modelId="{160AB758-915D-45B6-9660-C26E2B2EEFF3}" type="presParOf" srcId="{B8446826-3A8E-4E91-AAAA-607E827F28EA}" destId="{2A33D2EA-49D3-4777-95A8-41C2AAD263DB}" srcOrd="0" destOrd="0" presId="urn:microsoft.com/office/officeart/2005/8/layout/orgChart1"/>
    <dgm:cxn modelId="{46E1D5D0-7AF9-4D92-A5DD-B4A9B451930E}" type="presParOf" srcId="{B8446826-3A8E-4E91-AAAA-607E827F28EA}" destId="{3952203A-B4D7-4AC0-870F-AFCE934A2405}" srcOrd="1" destOrd="0" presId="urn:microsoft.com/office/officeart/2005/8/layout/orgChart1"/>
    <dgm:cxn modelId="{133FF5E0-71BC-4E86-8296-7C883F50311D}" type="presParOf" srcId="{3952203A-B4D7-4AC0-870F-AFCE934A2405}" destId="{05EC6C9D-1B8E-4F93-8521-31AC076B1AFE}" srcOrd="0" destOrd="0" presId="urn:microsoft.com/office/officeart/2005/8/layout/orgChart1"/>
    <dgm:cxn modelId="{E533F382-3B7C-4CD4-A780-5936F27D3B66}" type="presParOf" srcId="{05EC6C9D-1B8E-4F93-8521-31AC076B1AFE}" destId="{44B986BA-93B5-4A87-BB6E-5DC384367385}" srcOrd="0" destOrd="0" presId="urn:microsoft.com/office/officeart/2005/8/layout/orgChart1"/>
    <dgm:cxn modelId="{22D9085D-74D7-49E0-A1B1-7B7ABC074D3B}" type="presParOf" srcId="{05EC6C9D-1B8E-4F93-8521-31AC076B1AFE}" destId="{FBC9EE42-3EE3-4C34-AE5B-358D34CC9B03}" srcOrd="1" destOrd="0" presId="urn:microsoft.com/office/officeart/2005/8/layout/orgChart1"/>
    <dgm:cxn modelId="{99B7F776-AEE0-4CE7-8139-1F1A47A6B26D}" type="presParOf" srcId="{3952203A-B4D7-4AC0-870F-AFCE934A2405}" destId="{CED83C88-A31A-4C8E-A87F-D1922FAA3382}" srcOrd="1" destOrd="0" presId="urn:microsoft.com/office/officeart/2005/8/layout/orgChart1"/>
    <dgm:cxn modelId="{C5960C1F-8BBD-49BD-B22B-12E0B4E6EAB1}" type="presParOf" srcId="{3952203A-B4D7-4AC0-870F-AFCE934A2405}" destId="{40B471EE-97E5-420A-B682-0D72D7CC1ACC}" srcOrd="2" destOrd="0" presId="urn:microsoft.com/office/officeart/2005/8/layout/orgChart1"/>
    <dgm:cxn modelId="{E3349341-6D7A-48E5-BB44-B015976B9631}" type="presParOf" srcId="{88031CB9-2945-43CC-A0E6-C8EA709F214F}" destId="{650419D0-CC54-4098-A2FA-05ED9EC3C3DA}" srcOrd="2" destOrd="0" presId="urn:microsoft.com/office/officeart/2005/8/layout/orgChart1"/>
    <dgm:cxn modelId="{2130833F-84AF-41E1-A5B5-217359B95F3E}" type="presParOf" srcId="{636772A3-DE19-44F9-A4B0-D2A7E7884397}" destId="{131D5282-4D60-4388-9ED1-34C48DB6776F}" srcOrd="8" destOrd="0" presId="urn:microsoft.com/office/officeart/2005/8/layout/orgChart1"/>
    <dgm:cxn modelId="{813A1943-77F5-4B24-A2FA-70CD448B327F}" type="presParOf" srcId="{636772A3-DE19-44F9-A4B0-D2A7E7884397}" destId="{7AA9F270-0FB1-4D65-B056-8C56ABF4CD5A}" srcOrd="9" destOrd="0" presId="urn:microsoft.com/office/officeart/2005/8/layout/orgChart1"/>
    <dgm:cxn modelId="{A07070B7-E8D4-449F-B15B-F4027A279AF1}" type="presParOf" srcId="{7AA9F270-0FB1-4D65-B056-8C56ABF4CD5A}" destId="{7BC7C7FB-47F2-4992-923D-6AB49FD1A633}" srcOrd="0" destOrd="0" presId="urn:microsoft.com/office/officeart/2005/8/layout/orgChart1"/>
    <dgm:cxn modelId="{2EE2F58E-7549-4EAC-A234-4A6305592BB8}" type="presParOf" srcId="{7BC7C7FB-47F2-4992-923D-6AB49FD1A633}" destId="{2AA39988-16CB-45F1-ABD7-5A8360C37E4D}" srcOrd="0" destOrd="0" presId="urn:microsoft.com/office/officeart/2005/8/layout/orgChart1"/>
    <dgm:cxn modelId="{A8470DD3-F5AC-47CC-9BDC-7106B915AEE1}" type="presParOf" srcId="{7BC7C7FB-47F2-4992-923D-6AB49FD1A633}" destId="{B16917DA-85E4-45E2-B5DF-50C8E695CDD6}" srcOrd="1" destOrd="0" presId="urn:microsoft.com/office/officeart/2005/8/layout/orgChart1"/>
    <dgm:cxn modelId="{2FA99905-1C74-4AD7-A6B5-DF8CDECBC717}" type="presParOf" srcId="{7AA9F270-0FB1-4D65-B056-8C56ABF4CD5A}" destId="{F2D2A712-DA7E-4B11-9D8D-59E429B2C52F}" srcOrd="1" destOrd="0" presId="urn:microsoft.com/office/officeart/2005/8/layout/orgChart1"/>
    <dgm:cxn modelId="{4D0623EA-CD4D-4B3D-8973-7E671535D59D}" type="presParOf" srcId="{F2D2A712-DA7E-4B11-9D8D-59E429B2C52F}" destId="{27D5FB10-BC7F-442C-8445-4C3E4784C429}" srcOrd="0" destOrd="0" presId="urn:microsoft.com/office/officeart/2005/8/layout/orgChart1"/>
    <dgm:cxn modelId="{7E318FD7-2A1E-40FC-95DD-DFEC1F226CBB}" type="presParOf" srcId="{F2D2A712-DA7E-4B11-9D8D-59E429B2C52F}" destId="{A7C2D780-5CA2-4AFA-90A2-294DA4194A52}" srcOrd="1" destOrd="0" presId="urn:microsoft.com/office/officeart/2005/8/layout/orgChart1"/>
    <dgm:cxn modelId="{8B4EF5B2-5EA1-4806-B7B0-4D2876333D18}" type="presParOf" srcId="{A7C2D780-5CA2-4AFA-90A2-294DA4194A52}" destId="{6BA010A8-C960-4673-92CD-5BAE87BE8EAB}" srcOrd="0" destOrd="0" presId="urn:microsoft.com/office/officeart/2005/8/layout/orgChart1"/>
    <dgm:cxn modelId="{3CC76111-E598-4744-B48A-D9EC39157A18}" type="presParOf" srcId="{6BA010A8-C960-4673-92CD-5BAE87BE8EAB}" destId="{90F97B32-C8D2-479E-AF59-3E49F9733475}" srcOrd="0" destOrd="0" presId="urn:microsoft.com/office/officeart/2005/8/layout/orgChart1"/>
    <dgm:cxn modelId="{B5CCEDF6-302C-467A-A7F8-163A6F6A742E}" type="presParOf" srcId="{6BA010A8-C960-4673-92CD-5BAE87BE8EAB}" destId="{C6D80588-FCCE-472D-B8D4-4737D0E13052}" srcOrd="1" destOrd="0" presId="urn:microsoft.com/office/officeart/2005/8/layout/orgChart1"/>
    <dgm:cxn modelId="{486CD0E7-39A1-4A14-A803-32DD6F001D63}" type="presParOf" srcId="{A7C2D780-5CA2-4AFA-90A2-294DA4194A52}" destId="{19A44280-33D4-4C5A-A75A-E7AD542A381D}" srcOrd="1" destOrd="0" presId="urn:microsoft.com/office/officeart/2005/8/layout/orgChart1"/>
    <dgm:cxn modelId="{5BFC4243-53AE-45A6-97D0-8C867681E2A5}" type="presParOf" srcId="{A7C2D780-5CA2-4AFA-90A2-294DA4194A52}" destId="{7C2AD9CD-05CE-4282-BDBE-DDEF78E25286}" srcOrd="2" destOrd="0" presId="urn:microsoft.com/office/officeart/2005/8/layout/orgChart1"/>
    <dgm:cxn modelId="{934F1031-86E4-4532-A323-D66EEC0D4A2D}" type="presParOf" srcId="{F2D2A712-DA7E-4B11-9D8D-59E429B2C52F}" destId="{2B7635D8-8895-4C22-A990-AFFB9FCED40D}" srcOrd="2" destOrd="0" presId="urn:microsoft.com/office/officeart/2005/8/layout/orgChart1"/>
    <dgm:cxn modelId="{6C661186-3582-4784-995E-871914AEC6A0}" type="presParOf" srcId="{F2D2A712-DA7E-4B11-9D8D-59E429B2C52F}" destId="{F54C5F34-DB34-4460-9B56-65136F25E590}" srcOrd="3" destOrd="0" presId="urn:microsoft.com/office/officeart/2005/8/layout/orgChart1"/>
    <dgm:cxn modelId="{C1D6622C-C22E-4BBB-8172-A53867845450}" type="presParOf" srcId="{F54C5F34-DB34-4460-9B56-65136F25E590}" destId="{E9458864-55C0-427D-AB31-DDF26EC5C3BE}" srcOrd="0" destOrd="0" presId="urn:microsoft.com/office/officeart/2005/8/layout/orgChart1"/>
    <dgm:cxn modelId="{F3AC5A38-89C0-4354-9043-AB88992862D2}" type="presParOf" srcId="{E9458864-55C0-427D-AB31-DDF26EC5C3BE}" destId="{2BC7CE03-14DA-46B7-AC07-86E797BF98F6}" srcOrd="0" destOrd="0" presId="urn:microsoft.com/office/officeart/2005/8/layout/orgChart1"/>
    <dgm:cxn modelId="{EEF51E8F-39AE-45C5-B9F2-993D42B397D0}" type="presParOf" srcId="{E9458864-55C0-427D-AB31-DDF26EC5C3BE}" destId="{5B636553-6C02-4209-9D88-9C115731C05B}" srcOrd="1" destOrd="0" presId="urn:microsoft.com/office/officeart/2005/8/layout/orgChart1"/>
    <dgm:cxn modelId="{31528C27-CAAD-4A07-A2F2-E98D0FB67699}" type="presParOf" srcId="{F54C5F34-DB34-4460-9B56-65136F25E590}" destId="{E91B64DB-8039-48F4-8F4D-E730D8C35D74}" srcOrd="1" destOrd="0" presId="urn:microsoft.com/office/officeart/2005/8/layout/orgChart1"/>
    <dgm:cxn modelId="{8510E57F-E00A-483E-99F5-60765DD3CDAF}" type="presParOf" srcId="{F54C5F34-DB34-4460-9B56-65136F25E590}" destId="{ACDE20B4-BB5D-4CEB-A831-07161272F1E3}" srcOrd="2" destOrd="0" presId="urn:microsoft.com/office/officeart/2005/8/layout/orgChart1"/>
    <dgm:cxn modelId="{B6EA003A-6042-431F-A32F-1C631F3503D6}" type="presParOf" srcId="{7AA9F270-0FB1-4D65-B056-8C56ABF4CD5A}" destId="{860EC702-93B4-434E-A0B2-68FCD1AAC099}" srcOrd="2" destOrd="0" presId="urn:microsoft.com/office/officeart/2005/8/layout/orgChart1"/>
    <dgm:cxn modelId="{B04AA8A1-2BDD-47B9-8086-0354ECB6818A}" type="presParOf" srcId="{636772A3-DE19-44F9-A4B0-D2A7E7884397}" destId="{9B9B38AD-A9B8-4812-B6C0-FDCA3219D176}" srcOrd="10" destOrd="0" presId="urn:microsoft.com/office/officeart/2005/8/layout/orgChart1"/>
    <dgm:cxn modelId="{3419281B-7A16-4310-98C1-83A9064A0063}" type="presParOf" srcId="{636772A3-DE19-44F9-A4B0-D2A7E7884397}" destId="{C3C6BB1D-EFFF-4E7D-ACA1-D71DB887BB08}" srcOrd="11" destOrd="0" presId="urn:microsoft.com/office/officeart/2005/8/layout/orgChart1"/>
    <dgm:cxn modelId="{2C9EBB99-4E70-4A09-A41D-E354833F7EE5}" type="presParOf" srcId="{C3C6BB1D-EFFF-4E7D-ACA1-D71DB887BB08}" destId="{E06378D4-78CB-4242-AD49-611CD181CCAE}" srcOrd="0" destOrd="0" presId="urn:microsoft.com/office/officeart/2005/8/layout/orgChart1"/>
    <dgm:cxn modelId="{325FC072-679F-443D-8DBE-2FF2D989D883}" type="presParOf" srcId="{E06378D4-78CB-4242-AD49-611CD181CCAE}" destId="{052F2A8A-DD1B-49B6-BCF0-F177FACA3C89}" srcOrd="0" destOrd="0" presId="urn:microsoft.com/office/officeart/2005/8/layout/orgChart1"/>
    <dgm:cxn modelId="{7B73166F-D9E7-40B7-BAA3-6CA430978157}" type="presParOf" srcId="{E06378D4-78CB-4242-AD49-611CD181CCAE}" destId="{06D4D396-783C-4EBC-8843-4E6B6F57C1A5}" srcOrd="1" destOrd="0" presId="urn:microsoft.com/office/officeart/2005/8/layout/orgChart1"/>
    <dgm:cxn modelId="{C5343432-B1F3-40BB-862F-92B507E79D9D}" type="presParOf" srcId="{C3C6BB1D-EFFF-4E7D-ACA1-D71DB887BB08}" destId="{4ABD636A-A459-4FBB-B6A6-4F509D4C93F1}" srcOrd="1" destOrd="0" presId="urn:microsoft.com/office/officeart/2005/8/layout/orgChart1"/>
    <dgm:cxn modelId="{88F03F39-C907-4157-A5CB-5B0754F65C32}" type="presParOf" srcId="{4ABD636A-A459-4FBB-B6A6-4F509D4C93F1}" destId="{83448876-51C0-408E-B3ED-F286B2ED2807}" srcOrd="0" destOrd="0" presId="urn:microsoft.com/office/officeart/2005/8/layout/orgChart1"/>
    <dgm:cxn modelId="{0A77FA3A-EB8C-4571-A870-2B7D4CECB072}" type="presParOf" srcId="{4ABD636A-A459-4FBB-B6A6-4F509D4C93F1}" destId="{78BED4CB-2B17-4436-89F1-E6A8B0DC769F}" srcOrd="1" destOrd="0" presId="urn:microsoft.com/office/officeart/2005/8/layout/orgChart1"/>
    <dgm:cxn modelId="{824761BE-62F1-41A6-B782-53657352C1DB}" type="presParOf" srcId="{78BED4CB-2B17-4436-89F1-E6A8B0DC769F}" destId="{600EFC2E-4A5F-4470-9C33-549FF96E9392}" srcOrd="0" destOrd="0" presId="urn:microsoft.com/office/officeart/2005/8/layout/orgChart1"/>
    <dgm:cxn modelId="{0A81E24E-13FF-4A58-9243-ECB540110592}" type="presParOf" srcId="{600EFC2E-4A5F-4470-9C33-549FF96E9392}" destId="{2B88E3DF-9588-4F55-A919-F748E186842C}" srcOrd="0" destOrd="0" presId="urn:microsoft.com/office/officeart/2005/8/layout/orgChart1"/>
    <dgm:cxn modelId="{46DCA21F-0396-486B-A9CE-DE3079DCBD3D}" type="presParOf" srcId="{600EFC2E-4A5F-4470-9C33-549FF96E9392}" destId="{C03D2474-5154-42FE-AE22-5046BCD50625}" srcOrd="1" destOrd="0" presId="urn:microsoft.com/office/officeart/2005/8/layout/orgChart1"/>
    <dgm:cxn modelId="{8179AE5A-DBF0-4597-9C5B-B01E3F1B9FA0}" type="presParOf" srcId="{78BED4CB-2B17-4436-89F1-E6A8B0DC769F}" destId="{30B5F260-9053-435E-A276-BA2D8694ACAB}" srcOrd="1" destOrd="0" presId="urn:microsoft.com/office/officeart/2005/8/layout/orgChart1"/>
    <dgm:cxn modelId="{473DC3C4-B47B-4A02-9B05-E963B350B612}" type="presParOf" srcId="{78BED4CB-2B17-4436-89F1-E6A8B0DC769F}" destId="{DF258E33-DC06-471E-831C-22F9DA453710}" srcOrd="2" destOrd="0" presId="urn:microsoft.com/office/officeart/2005/8/layout/orgChart1"/>
    <dgm:cxn modelId="{5E0C9318-8D7A-4CC4-94FD-1E77261459C9}" type="presParOf" srcId="{4ABD636A-A459-4FBB-B6A6-4F509D4C93F1}" destId="{9A789850-D947-44BE-BD02-D4079FB3BF43}" srcOrd="2" destOrd="0" presId="urn:microsoft.com/office/officeart/2005/8/layout/orgChart1"/>
    <dgm:cxn modelId="{31625DD2-A42D-4EB1-856F-6579B20D8D28}" type="presParOf" srcId="{4ABD636A-A459-4FBB-B6A6-4F509D4C93F1}" destId="{069D1053-8166-4CF9-BE71-760AC03204E4}" srcOrd="3" destOrd="0" presId="urn:microsoft.com/office/officeart/2005/8/layout/orgChart1"/>
    <dgm:cxn modelId="{D7A44976-582F-415B-BF8E-6FC90222C9E5}" type="presParOf" srcId="{069D1053-8166-4CF9-BE71-760AC03204E4}" destId="{8DAE5F02-C767-4067-A94A-5A50A9C46C91}" srcOrd="0" destOrd="0" presId="urn:microsoft.com/office/officeart/2005/8/layout/orgChart1"/>
    <dgm:cxn modelId="{42944AE2-FAF1-4A7B-BD36-F948ED0C4688}" type="presParOf" srcId="{8DAE5F02-C767-4067-A94A-5A50A9C46C91}" destId="{3428E5FF-056E-4BBD-A6FA-B1DB10E7C75B}" srcOrd="0" destOrd="0" presId="urn:microsoft.com/office/officeart/2005/8/layout/orgChart1"/>
    <dgm:cxn modelId="{6BEB7309-B30C-4757-BE61-9752D50B5799}" type="presParOf" srcId="{8DAE5F02-C767-4067-A94A-5A50A9C46C91}" destId="{AC0B9FF8-F262-41DD-8FD8-6D05CC9A01C5}" srcOrd="1" destOrd="0" presId="urn:microsoft.com/office/officeart/2005/8/layout/orgChart1"/>
    <dgm:cxn modelId="{AB43289D-1820-481C-A1DF-319351C702AE}" type="presParOf" srcId="{069D1053-8166-4CF9-BE71-760AC03204E4}" destId="{49D57BB5-7A5D-40DC-939D-CFA3E7729FA5}" srcOrd="1" destOrd="0" presId="urn:microsoft.com/office/officeart/2005/8/layout/orgChart1"/>
    <dgm:cxn modelId="{EF2E09E9-49B7-44E9-B58F-5804B4FFFF62}" type="presParOf" srcId="{069D1053-8166-4CF9-BE71-760AC03204E4}" destId="{A6AB5CB3-EB3E-4120-A822-2C4193CA928F}" srcOrd="2" destOrd="0" presId="urn:microsoft.com/office/officeart/2005/8/layout/orgChart1"/>
    <dgm:cxn modelId="{0C925343-73CA-4F51-A2D9-2B73E958272F}" type="presParOf" srcId="{4ABD636A-A459-4FBB-B6A6-4F509D4C93F1}" destId="{EB2CA744-666A-4B5A-B202-94A4051F90CE}" srcOrd="4" destOrd="0" presId="urn:microsoft.com/office/officeart/2005/8/layout/orgChart1"/>
    <dgm:cxn modelId="{1C3736A9-EC6E-4A51-94E1-9DCC87286EF8}" type="presParOf" srcId="{4ABD636A-A459-4FBB-B6A6-4F509D4C93F1}" destId="{B97A80A9-C491-40B8-9945-97FC77295E76}" srcOrd="5" destOrd="0" presId="urn:microsoft.com/office/officeart/2005/8/layout/orgChart1"/>
    <dgm:cxn modelId="{6534D00B-DBEF-4E0E-8A49-3441C7C26218}" type="presParOf" srcId="{B97A80A9-C491-40B8-9945-97FC77295E76}" destId="{74D07CD9-5FC5-4597-A3EF-A34EF3225BD7}" srcOrd="0" destOrd="0" presId="urn:microsoft.com/office/officeart/2005/8/layout/orgChart1"/>
    <dgm:cxn modelId="{34FDFACD-6312-4D05-958D-FAFB80E13AE7}" type="presParOf" srcId="{74D07CD9-5FC5-4597-A3EF-A34EF3225BD7}" destId="{55F0BB41-195B-4911-A85F-45CA89E173F3}" srcOrd="0" destOrd="0" presId="urn:microsoft.com/office/officeart/2005/8/layout/orgChart1"/>
    <dgm:cxn modelId="{66D2056A-B625-4D89-A004-C0B908E0CBDD}" type="presParOf" srcId="{74D07CD9-5FC5-4597-A3EF-A34EF3225BD7}" destId="{5329ED84-1B21-4A9A-B040-44AB3644957A}" srcOrd="1" destOrd="0" presId="urn:microsoft.com/office/officeart/2005/8/layout/orgChart1"/>
    <dgm:cxn modelId="{254A9E55-2E38-48B7-9368-DA333A7E004C}" type="presParOf" srcId="{B97A80A9-C491-40B8-9945-97FC77295E76}" destId="{E0A88B46-5F4B-4707-8C49-CFAE2C338226}" srcOrd="1" destOrd="0" presId="urn:microsoft.com/office/officeart/2005/8/layout/orgChart1"/>
    <dgm:cxn modelId="{2E1FBD25-945B-4D26-83D8-5B09EBDD73DC}" type="presParOf" srcId="{B97A80A9-C491-40B8-9945-97FC77295E76}" destId="{902328A5-1A64-4902-BE36-98B80DE7031E}" srcOrd="2" destOrd="0" presId="urn:microsoft.com/office/officeart/2005/8/layout/orgChart1"/>
    <dgm:cxn modelId="{F45DD0DD-BB2B-43A2-B963-BDB882BBE588}" type="presParOf" srcId="{C3C6BB1D-EFFF-4E7D-ACA1-D71DB887BB08}" destId="{2A5E951E-AD9F-45A3-9EED-139AFB21E468}" srcOrd="2" destOrd="0" presId="urn:microsoft.com/office/officeart/2005/8/layout/orgChart1"/>
    <dgm:cxn modelId="{AB731F10-6D9D-408A-8DB8-3B14A69129E3}" type="presParOf" srcId="{636772A3-DE19-44F9-A4B0-D2A7E7884397}" destId="{A2BC375E-7055-423A-9F9C-C7D03845F428}" srcOrd="12" destOrd="0" presId="urn:microsoft.com/office/officeart/2005/8/layout/orgChart1"/>
    <dgm:cxn modelId="{D314EAA3-A33C-4D85-A2C0-FA3754C114B9}" type="presParOf" srcId="{636772A3-DE19-44F9-A4B0-D2A7E7884397}" destId="{CAC6B0AC-AA6C-4768-8033-52C368B7F3D9}" srcOrd="13" destOrd="0" presId="urn:microsoft.com/office/officeart/2005/8/layout/orgChart1"/>
    <dgm:cxn modelId="{EEB34550-313A-4565-9A83-5E98F8ED661C}" type="presParOf" srcId="{CAC6B0AC-AA6C-4768-8033-52C368B7F3D9}" destId="{706BD0DD-AF30-4A5A-9AAB-D0689D7C9D9E}" srcOrd="0" destOrd="0" presId="urn:microsoft.com/office/officeart/2005/8/layout/orgChart1"/>
    <dgm:cxn modelId="{11B80C87-B899-4D99-85DF-1162DB6C05E9}" type="presParOf" srcId="{706BD0DD-AF30-4A5A-9AAB-D0689D7C9D9E}" destId="{C1169562-16C2-4135-A392-DE0B6F99A4D7}" srcOrd="0" destOrd="0" presId="urn:microsoft.com/office/officeart/2005/8/layout/orgChart1"/>
    <dgm:cxn modelId="{01AA9477-358E-48F6-A07D-C2825EA2E404}" type="presParOf" srcId="{706BD0DD-AF30-4A5A-9AAB-D0689D7C9D9E}" destId="{2DE5FD85-BFA3-4DF0-BE7A-A4A818F6ABC3}" srcOrd="1" destOrd="0" presId="urn:microsoft.com/office/officeart/2005/8/layout/orgChart1"/>
    <dgm:cxn modelId="{294B2E2B-3C0F-48CB-9A8A-59FBFE6D3470}" type="presParOf" srcId="{CAC6B0AC-AA6C-4768-8033-52C368B7F3D9}" destId="{21EEE93C-FF99-4B75-B284-A7637215F4F2}" srcOrd="1" destOrd="0" presId="urn:microsoft.com/office/officeart/2005/8/layout/orgChart1"/>
    <dgm:cxn modelId="{0AAB77BD-51D1-487B-9FBD-3B104836FD8C}" type="presParOf" srcId="{21EEE93C-FF99-4B75-B284-A7637215F4F2}" destId="{0AFCE744-1F17-4A95-9E6D-E69133CF949A}" srcOrd="0" destOrd="0" presId="urn:microsoft.com/office/officeart/2005/8/layout/orgChart1"/>
    <dgm:cxn modelId="{6FA525C9-143A-428C-896E-B9D6820D34B7}" type="presParOf" srcId="{21EEE93C-FF99-4B75-B284-A7637215F4F2}" destId="{0697FB84-E9B5-47C3-8DD7-E289640D08DE}" srcOrd="1" destOrd="0" presId="urn:microsoft.com/office/officeart/2005/8/layout/orgChart1"/>
    <dgm:cxn modelId="{D5B80DE9-4DD6-46D2-9B5E-6C0EAB5F4035}" type="presParOf" srcId="{0697FB84-E9B5-47C3-8DD7-E289640D08DE}" destId="{9F2E330F-2FD6-49C2-9816-BDB37759C06F}" srcOrd="0" destOrd="0" presId="urn:microsoft.com/office/officeart/2005/8/layout/orgChart1"/>
    <dgm:cxn modelId="{A0009C65-50DA-4BA4-9BFC-5171BE4C9547}" type="presParOf" srcId="{9F2E330F-2FD6-49C2-9816-BDB37759C06F}" destId="{E6F53F2D-F737-4F54-A0CE-FCA62A7744D6}" srcOrd="0" destOrd="0" presId="urn:microsoft.com/office/officeart/2005/8/layout/orgChart1"/>
    <dgm:cxn modelId="{CA556F61-5464-4371-A2D6-4940E8F7C7A5}" type="presParOf" srcId="{9F2E330F-2FD6-49C2-9816-BDB37759C06F}" destId="{0AD3D1AC-C63D-46C7-A1A8-6C3AD47E0120}" srcOrd="1" destOrd="0" presId="urn:microsoft.com/office/officeart/2005/8/layout/orgChart1"/>
    <dgm:cxn modelId="{79EB186A-2EBF-4A82-954C-BFFDDD6BBB5D}" type="presParOf" srcId="{0697FB84-E9B5-47C3-8DD7-E289640D08DE}" destId="{926821A5-9E18-4A0D-920C-0DEDBA871999}" srcOrd="1" destOrd="0" presId="urn:microsoft.com/office/officeart/2005/8/layout/orgChart1"/>
    <dgm:cxn modelId="{AD6AD0E3-A73B-4395-AC4C-2C7D5FF7C064}" type="presParOf" srcId="{0697FB84-E9B5-47C3-8DD7-E289640D08DE}" destId="{553BCFE5-825F-43C2-B436-231A99DB6233}" srcOrd="2" destOrd="0" presId="urn:microsoft.com/office/officeart/2005/8/layout/orgChart1"/>
    <dgm:cxn modelId="{6078A4E7-5919-4520-B132-FB07E86ABA07}" type="presParOf" srcId="{21EEE93C-FF99-4B75-B284-A7637215F4F2}" destId="{CFD57AF7-0526-4917-8A4F-221FAEDA28AE}" srcOrd="2" destOrd="0" presId="urn:microsoft.com/office/officeart/2005/8/layout/orgChart1"/>
    <dgm:cxn modelId="{E62F2252-4823-429D-BC5F-51C127DC0EAE}" type="presParOf" srcId="{21EEE93C-FF99-4B75-B284-A7637215F4F2}" destId="{7E38307A-D713-40DB-8749-F726FFE7BB19}" srcOrd="3" destOrd="0" presId="urn:microsoft.com/office/officeart/2005/8/layout/orgChart1"/>
    <dgm:cxn modelId="{8D27E121-28D7-45E5-8E03-F311649EAA72}" type="presParOf" srcId="{7E38307A-D713-40DB-8749-F726FFE7BB19}" destId="{B603668E-5F77-4B38-A4A3-04711639FF9B}" srcOrd="0" destOrd="0" presId="urn:microsoft.com/office/officeart/2005/8/layout/orgChart1"/>
    <dgm:cxn modelId="{DAFD92AA-7F48-4B81-B49B-3189A470F08B}" type="presParOf" srcId="{B603668E-5F77-4B38-A4A3-04711639FF9B}" destId="{47C12CC7-60EC-4097-B34E-640644C1474B}" srcOrd="0" destOrd="0" presId="urn:microsoft.com/office/officeart/2005/8/layout/orgChart1"/>
    <dgm:cxn modelId="{750230D8-C763-415A-9675-34242D3BDE10}" type="presParOf" srcId="{B603668E-5F77-4B38-A4A3-04711639FF9B}" destId="{7ED7E2DA-B651-452F-9ADD-0AEDA45F1E1E}" srcOrd="1" destOrd="0" presId="urn:microsoft.com/office/officeart/2005/8/layout/orgChart1"/>
    <dgm:cxn modelId="{BE1B0200-63E8-4D7F-A9D9-C2346021DE74}" type="presParOf" srcId="{7E38307A-D713-40DB-8749-F726FFE7BB19}" destId="{6A89343D-0A26-4D45-8FBF-FD586D817A4A}" srcOrd="1" destOrd="0" presId="urn:microsoft.com/office/officeart/2005/8/layout/orgChart1"/>
    <dgm:cxn modelId="{50FBDA4A-CCBF-48C4-8905-9E4BAE1CC515}" type="presParOf" srcId="{7E38307A-D713-40DB-8749-F726FFE7BB19}" destId="{4223C62A-24C9-445F-A000-A4973C3CC813}" srcOrd="2" destOrd="0" presId="urn:microsoft.com/office/officeart/2005/8/layout/orgChart1"/>
    <dgm:cxn modelId="{0E25185E-8104-4103-81D0-11DFD9174DCF}" type="presParOf" srcId="{CAC6B0AC-AA6C-4768-8033-52C368B7F3D9}" destId="{01A1C834-DDFC-41F6-8C69-8E9C5C3B7A9B}" srcOrd="2" destOrd="0" presId="urn:microsoft.com/office/officeart/2005/8/layout/orgChart1"/>
    <dgm:cxn modelId="{C220F016-16C3-4645-8EE4-0BF58FED565D}" type="presParOf" srcId="{14A60D2D-C82B-4A07-909E-A36983D98EE2}" destId="{5615F644-7892-4631-8BB8-CAB74F50EB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57AF7-0526-4917-8A4F-221FAEDA28AE}">
      <dsp:nvSpPr>
        <dsp:cNvPr id="0" name=""/>
        <dsp:cNvSpPr/>
      </dsp:nvSpPr>
      <dsp:spPr>
        <a:xfrm>
          <a:off x="7029214" y="2270042"/>
          <a:ext cx="143247" cy="111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7327"/>
              </a:lnTo>
              <a:lnTo>
                <a:pt x="143247" y="11173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CE744-1F17-4A95-9E6D-E69133CF949A}">
      <dsp:nvSpPr>
        <dsp:cNvPr id="0" name=""/>
        <dsp:cNvSpPr/>
      </dsp:nvSpPr>
      <dsp:spPr>
        <a:xfrm>
          <a:off x="7029214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BC375E-7055-423A-9F9C-C7D03845F428}">
      <dsp:nvSpPr>
        <dsp:cNvPr id="0" name=""/>
        <dsp:cNvSpPr/>
      </dsp:nvSpPr>
      <dsp:spPr>
        <a:xfrm>
          <a:off x="3944627" y="1592006"/>
          <a:ext cx="3466579" cy="200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272"/>
              </a:lnTo>
              <a:lnTo>
                <a:pt x="3466579" y="100272"/>
              </a:lnTo>
              <a:lnTo>
                <a:pt x="3466579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CA744-666A-4B5A-B202-94A4051F90CE}">
      <dsp:nvSpPr>
        <dsp:cNvPr id="0" name=""/>
        <dsp:cNvSpPr/>
      </dsp:nvSpPr>
      <dsp:spPr>
        <a:xfrm>
          <a:off x="5873687" y="2270042"/>
          <a:ext cx="143247" cy="1795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363"/>
              </a:lnTo>
              <a:lnTo>
                <a:pt x="143247" y="17953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89850-D947-44BE-BD02-D4079FB3BF43}">
      <dsp:nvSpPr>
        <dsp:cNvPr id="0" name=""/>
        <dsp:cNvSpPr/>
      </dsp:nvSpPr>
      <dsp:spPr>
        <a:xfrm>
          <a:off x="5873687" y="2270042"/>
          <a:ext cx="143247" cy="111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7327"/>
              </a:lnTo>
              <a:lnTo>
                <a:pt x="143247" y="11173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48876-51C0-408E-B3ED-F286B2ED2807}">
      <dsp:nvSpPr>
        <dsp:cNvPr id="0" name=""/>
        <dsp:cNvSpPr/>
      </dsp:nvSpPr>
      <dsp:spPr>
        <a:xfrm>
          <a:off x="5873687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B38AD-A9B8-4812-B6C0-FDCA3219D176}">
      <dsp:nvSpPr>
        <dsp:cNvPr id="0" name=""/>
        <dsp:cNvSpPr/>
      </dsp:nvSpPr>
      <dsp:spPr>
        <a:xfrm>
          <a:off x="3944627" y="1592006"/>
          <a:ext cx="2311052" cy="200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272"/>
              </a:lnTo>
              <a:lnTo>
                <a:pt x="2311052" y="100272"/>
              </a:lnTo>
              <a:lnTo>
                <a:pt x="2311052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635D8-8895-4C22-A990-AFFB9FCED40D}">
      <dsp:nvSpPr>
        <dsp:cNvPr id="0" name=""/>
        <dsp:cNvSpPr/>
      </dsp:nvSpPr>
      <dsp:spPr>
        <a:xfrm>
          <a:off x="4718161" y="2270042"/>
          <a:ext cx="143247" cy="111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7327"/>
              </a:lnTo>
              <a:lnTo>
                <a:pt x="143247" y="11173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5FB10-BC7F-442C-8445-4C3E4784C429}">
      <dsp:nvSpPr>
        <dsp:cNvPr id="0" name=""/>
        <dsp:cNvSpPr/>
      </dsp:nvSpPr>
      <dsp:spPr>
        <a:xfrm>
          <a:off x="4718161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D5282-4D60-4388-9ED1-34C48DB6776F}">
      <dsp:nvSpPr>
        <dsp:cNvPr id="0" name=""/>
        <dsp:cNvSpPr/>
      </dsp:nvSpPr>
      <dsp:spPr>
        <a:xfrm>
          <a:off x="3944627" y="1592006"/>
          <a:ext cx="1155526" cy="200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272"/>
              </a:lnTo>
              <a:lnTo>
                <a:pt x="1155526" y="100272"/>
              </a:lnTo>
              <a:lnTo>
                <a:pt x="1155526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3D2EA-49D3-4777-95A8-41C2AAD263DB}">
      <dsp:nvSpPr>
        <dsp:cNvPr id="0" name=""/>
        <dsp:cNvSpPr/>
      </dsp:nvSpPr>
      <dsp:spPr>
        <a:xfrm>
          <a:off x="3562635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E7003-7EB9-4649-96B7-08EF9145976D}">
      <dsp:nvSpPr>
        <dsp:cNvPr id="0" name=""/>
        <dsp:cNvSpPr/>
      </dsp:nvSpPr>
      <dsp:spPr>
        <a:xfrm>
          <a:off x="3898907" y="1592006"/>
          <a:ext cx="91440" cy="2005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0A968-1A25-449D-A5AC-3A89E2EE5F70}">
      <dsp:nvSpPr>
        <dsp:cNvPr id="0" name=""/>
        <dsp:cNvSpPr/>
      </dsp:nvSpPr>
      <dsp:spPr>
        <a:xfrm>
          <a:off x="2407108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313E2-900A-4351-8439-CEFCF835C58F}">
      <dsp:nvSpPr>
        <dsp:cNvPr id="0" name=""/>
        <dsp:cNvSpPr/>
      </dsp:nvSpPr>
      <dsp:spPr>
        <a:xfrm>
          <a:off x="2789101" y="1592006"/>
          <a:ext cx="1155526" cy="200545"/>
        </a:xfrm>
        <a:custGeom>
          <a:avLst/>
          <a:gdLst/>
          <a:ahLst/>
          <a:cxnLst/>
          <a:rect l="0" t="0" r="0" b="0"/>
          <a:pathLst>
            <a:path>
              <a:moveTo>
                <a:pt x="1155526" y="0"/>
              </a:moveTo>
              <a:lnTo>
                <a:pt x="1155526" y="100272"/>
              </a:lnTo>
              <a:lnTo>
                <a:pt x="0" y="100272"/>
              </a:lnTo>
              <a:lnTo>
                <a:pt x="0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2E291-E22F-4C4E-B7DC-FB78F824B73F}">
      <dsp:nvSpPr>
        <dsp:cNvPr id="0" name=""/>
        <dsp:cNvSpPr/>
      </dsp:nvSpPr>
      <dsp:spPr>
        <a:xfrm>
          <a:off x="1251582" y="2270042"/>
          <a:ext cx="143247" cy="1795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363"/>
              </a:lnTo>
              <a:lnTo>
                <a:pt x="143247" y="17953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29E0D-6999-4E65-9461-B644735CD93A}">
      <dsp:nvSpPr>
        <dsp:cNvPr id="0" name=""/>
        <dsp:cNvSpPr/>
      </dsp:nvSpPr>
      <dsp:spPr>
        <a:xfrm>
          <a:off x="1251582" y="2270042"/>
          <a:ext cx="143247" cy="111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7327"/>
              </a:lnTo>
              <a:lnTo>
                <a:pt x="143247" y="11173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65698-D59A-4B95-9CA8-79F7074EFCD1}">
      <dsp:nvSpPr>
        <dsp:cNvPr id="0" name=""/>
        <dsp:cNvSpPr/>
      </dsp:nvSpPr>
      <dsp:spPr>
        <a:xfrm>
          <a:off x="1251582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9CD18-F16E-4EDF-AE45-3AC350592110}">
      <dsp:nvSpPr>
        <dsp:cNvPr id="0" name=""/>
        <dsp:cNvSpPr/>
      </dsp:nvSpPr>
      <dsp:spPr>
        <a:xfrm>
          <a:off x="1633574" y="1592006"/>
          <a:ext cx="2311052" cy="200545"/>
        </a:xfrm>
        <a:custGeom>
          <a:avLst/>
          <a:gdLst/>
          <a:ahLst/>
          <a:cxnLst/>
          <a:rect l="0" t="0" r="0" b="0"/>
          <a:pathLst>
            <a:path>
              <a:moveTo>
                <a:pt x="2311052" y="0"/>
              </a:moveTo>
              <a:lnTo>
                <a:pt x="2311052" y="100272"/>
              </a:lnTo>
              <a:lnTo>
                <a:pt x="0" y="100272"/>
              </a:lnTo>
              <a:lnTo>
                <a:pt x="0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626E8-736E-4EF1-898F-72AD78F3C312}">
      <dsp:nvSpPr>
        <dsp:cNvPr id="0" name=""/>
        <dsp:cNvSpPr/>
      </dsp:nvSpPr>
      <dsp:spPr>
        <a:xfrm>
          <a:off x="96056" y="2270042"/>
          <a:ext cx="143247" cy="1795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363"/>
              </a:lnTo>
              <a:lnTo>
                <a:pt x="143247" y="17953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E9329-43D9-46AE-9CF7-97F9A5274895}">
      <dsp:nvSpPr>
        <dsp:cNvPr id="0" name=""/>
        <dsp:cNvSpPr/>
      </dsp:nvSpPr>
      <dsp:spPr>
        <a:xfrm>
          <a:off x="96056" y="2270042"/>
          <a:ext cx="143247" cy="1117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7327"/>
              </a:lnTo>
              <a:lnTo>
                <a:pt x="143247" y="11173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A2175-32EA-4230-8E45-21E15B74479B}">
      <dsp:nvSpPr>
        <dsp:cNvPr id="0" name=""/>
        <dsp:cNvSpPr/>
      </dsp:nvSpPr>
      <dsp:spPr>
        <a:xfrm>
          <a:off x="96056" y="2270042"/>
          <a:ext cx="143247" cy="439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9291"/>
              </a:lnTo>
              <a:lnTo>
                <a:pt x="143247" y="439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99318-DDDB-49E1-BB00-8B2E6D3E2F55}">
      <dsp:nvSpPr>
        <dsp:cNvPr id="0" name=""/>
        <dsp:cNvSpPr/>
      </dsp:nvSpPr>
      <dsp:spPr>
        <a:xfrm>
          <a:off x="478048" y="1592006"/>
          <a:ext cx="3466579" cy="200545"/>
        </a:xfrm>
        <a:custGeom>
          <a:avLst/>
          <a:gdLst/>
          <a:ahLst/>
          <a:cxnLst/>
          <a:rect l="0" t="0" r="0" b="0"/>
          <a:pathLst>
            <a:path>
              <a:moveTo>
                <a:pt x="3466579" y="0"/>
              </a:moveTo>
              <a:lnTo>
                <a:pt x="3466579" y="100272"/>
              </a:lnTo>
              <a:lnTo>
                <a:pt x="0" y="100272"/>
              </a:lnTo>
              <a:lnTo>
                <a:pt x="0" y="2005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75368-508C-40D2-A353-D102F1898B34}">
      <dsp:nvSpPr>
        <dsp:cNvPr id="0" name=""/>
        <dsp:cNvSpPr/>
      </dsp:nvSpPr>
      <dsp:spPr>
        <a:xfrm>
          <a:off x="3467137" y="1114516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LEA Hessen</a:t>
          </a:r>
        </a:p>
      </dsp:txBody>
      <dsp:txXfrm>
        <a:off x="3467137" y="1114516"/>
        <a:ext cx="954980" cy="477490"/>
      </dsp:txXfrm>
    </dsp:sp>
    <dsp:sp modelId="{68FD4A06-8AFD-4075-9283-FB7B4B596FC8}">
      <dsp:nvSpPr>
        <dsp:cNvPr id="0" name=""/>
        <dsp:cNvSpPr/>
      </dsp:nvSpPr>
      <dsp:spPr>
        <a:xfrm>
          <a:off x="558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Erneuerbare Energien</a:t>
          </a:r>
        </a:p>
      </dsp:txBody>
      <dsp:txXfrm>
        <a:off x="558" y="1792552"/>
        <a:ext cx="954980" cy="477490"/>
      </dsp:txXfrm>
    </dsp:sp>
    <dsp:sp modelId="{20E461C1-0438-455B-BB7B-009B3BBF6DDD}">
      <dsp:nvSpPr>
        <dsp:cNvPr id="0" name=""/>
        <dsp:cNvSpPr/>
      </dsp:nvSpPr>
      <dsp:spPr>
        <a:xfrm>
          <a:off x="239303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Windenergie - Bürgerforum</a:t>
          </a:r>
        </a:p>
      </dsp:txBody>
      <dsp:txXfrm>
        <a:off x="239303" y="2470588"/>
        <a:ext cx="954980" cy="477490"/>
      </dsp:txXfrm>
    </dsp:sp>
    <dsp:sp modelId="{F34F3FBA-B25C-46A1-AEAC-0A085C038F15}">
      <dsp:nvSpPr>
        <dsp:cNvPr id="0" name=""/>
        <dsp:cNvSpPr/>
      </dsp:nvSpPr>
      <dsp:spPr>
        <a:xfrm>
          <a:off x="239303" y="3148624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Freiflächen PV</a:t>
          </a:r>
        </a:p>
      </dsp:txBody>
      <dsp:txXfrm>
        <a:off x="239303" y="3148624"/>
        <a:ext cx="954980" cy="477490"/>
      </dsp:txXfrm>
    </dsp:sp>
    <dsp:sp modelId="{07342804-D697-4E0E-9708-496E4CE75904}">
      <dsp:nvSpPr>
        <dsp:cNvPr id="0" name=""/>
        <dsp:cNvSpPr/>
      </dsp:nvSpPr>
      <dsp:spPr>
        <a:xfrm>
          <a:off x="239303" y="3826660"/>
          <a:ext cx="954980" cy="47749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Solarenergie</a:t>
          </a:r>
        </a:p>
      </dsp:txBody>
      <dsp:txXfrm>
        <a:off x="239303" y="3826660"/>
        <a:ext cx="954980" cy="477490"/>
      </dsp:txXfrm>
    </dsp:sp>
    <dsp:sp modelId="{7570D0AA-0562-4C2E-904B-4935E643EC03}">
      <dsp:nvSpPr>
        <dsp:cNvPr id="0" name=""/>
        <dsp:cNvSpPr/>
      </dsp:nvSpPr>
      <dsp:spPr>
        <a:xfrm>
          <a:off x="1156084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de-DE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Wärme - Energiekonzepte</a:t>
          </a:r>
          <a:endParaRPr lang="de-DE" sz="800" u="none" kern="1200" dirty="0">
            <a:latin typeface="+mj-lt"/>
          </a:endParaRPr>
        </a:p>
      </dsp:txBody>
      <dsp:txXfrm>
        <a:off x="1156084" y="1792552"/>
        <a:ext cx="954980" cy="477490"/>
      </dsp:txXfrm>
    </dsp:sp>
    <dsp:sp modelId="{918681EC-647D-4BDE-B2EA-C6B36E23D049}">
      <dsp:nvSpPr>
        <dsp:cNvPr id="0" name=""/>
        <dsp:cNvSpPr/>
      </dsp:nvSpPr>
      <dsp:spPr>
        <a:xfrm>
          <a:off x="1394829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800" u="none" kern="1200" dirty="0">
              <a:latin typeface="+mj-lt"/>
            </a:rPr>
            <a:t>Kommunale Wärmeplanung</a:t>
          </a:r>
        </a:p>
      </dsp:txBody>
      <dsp:txXfrm>
        <a:off x="1394829" y="2470588"/>
        <a:ext cx="954980" cy="477490"/>
      </dsp:txXfrm>
    </dsp:sp>
    <dsp:sp modelId="{477A2292-0C85-4E0D-B20F-794301BA6AD7}">
      <dsp:nvSpPr>
        <dsp:cNvPr id="0" name=""/>
        <dsp:cNvSpPr/>
      </dsp:nvSpPr>
      <dsp:spPr>
        <a:xfrm>
          <a:off x="1394829" y="3148624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800" u="none" kern="1200" dirty="0">
              <a:latin typeface="+mj-lt"/>
            </a:rPr>
            <a:t>Wärmenetze</a:t>
          </a:r>
        </a:p>
      </dsp:txBody>
      <dsp:txXfrm>
        <a:off x="1394829" y="3148624"/>
        <a:ext cx="954980" cy="477490"/>
      </dsp:txXfrm>
    </dsp:sp>
    <dsp:sp modelId="{8E45D49F-2F05-46BE-99E6-31EC71FB25F9}">
      <dsp:nvSpPr>
        <dsp:cNvPr id="0" name=""/>
        <dsp:cNvSpPr/>
      </dsp:nvSpPr>
      <dsp:spPr>
        <a:xfrm>
          <a:off x="1394829" y="3826660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800" u="none" kern="1200" dirty="0">
              <a:latin typeface="+mj-lt"/>
            </a:rPr>
            <a:t>Geothermie</a:t>
          </a:r>
        </a:p>
      </dsp:txBody>
      <dsp:txXfrm>
        <a:off x="1394829" y="3826660"/>
        <a:ext cx="954980" cy="477490"/>
      </dsp:txXfrm>
    </dsp:sp>
    <dsp:sp modelId="{8060E6D3-81E7-412D-A7E6-2E587A204198}">
      <dsp:nvSpPr>
        <dsp:cNvPr id="0" name=""/>
        <dsp:cNvSpPr/>
      </dsp:nvSpPr>
      <dsp:spPr>
        <a:xfrm>
          <a:off x="2311610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solidFill>
                <a:schemeClr val="bg1"/>
              </a:solidFill>
              <a:latin typeface="+mj-lt"/>
            </a:rPr>
            <a:t>Klimaschutz und Klimawandelanpassung</a:t>
          </a:r>
          <a:endParaRPr kumimoji="0" lang="de-DE" sz="8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+mj-lt"/>
            <a:ea typeface="+mn-ea"/>
            <a:cs typeface="+mn-cs"/>
          </a:endParaRPr>
        </a:p>
      </dsp:txBody>
      <dsp:txXfrm>
        <a:off x="2311610" y="1792552"/>
        <a:ext cx="954980" cy="477490"/>
      </dsp:txXfrm>
    </dsp:sp>
    <dsp:sp modelId="{202F466C-9A52-4795-8BB7-D7011E6FC383}">
      <dsp:nvSpPr>
        <dsp:cNvPr id="0" name=""/>
        <dsp:cNvSpPr/>
      </dsp:nvSpPr>
      <dsp:spPr>
        <a:xfrm>
          <a:off x="2550355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Die Klimakommunen</a:t>
          </a:r>
        </a:p>
      </dsp:txBody>
      <dsp:txXfrm>
        <a:off x="2550355" y="2470588"/>
        <a:ext cx="954980" cy="477490"/>
      </dsp:txXfrm>
    </dsp:sp>
    <dsp:sp modelId="{2B449055-F0DD-45E6-855A-AA5C3A79AD7C}">
      <dsp:nvSpPr>
        <dsp:cNvPr id="0" name=""/>
        <dsp:cNvSpPr/>
      </dsp:nvSpPr>
      <dsp:spPr>
        <a:xfrm>
          <a:off x="3467137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de-DE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rPr>
            <a:t>Förderung</a:t>
          </a:r>
          <a:endParaRPr lang="de-DE" sz="800" u="none" kern="1200" dirty="0">
            <a:latin typeface="+mj-lt"/>
          </a:endParaRPr>
        </a:p>
      </dsp:txBody>
      <dsp:txXfrm>
        <a:off x="3467137" y="1792552"/>
        <a:ext cx="954980" cy="477490"/>
      </dsp:txXfrm>
    </dsp:sp>
    <dsp:sp modelId="{44B986BA-93B5-4A87-BB6E-5DC384367385}">
      <dsp:nvSpPr>
        <dsp:cNvPr id="0" name=""/>
        <dsp:cNvSpPr/>
      </dsp:nvSpPr>
      <dsp:spPr>
        <a:xfrm>
          <a:off x="3705882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Fördermittelberatung Kommunen</a:t>
          </a:r>
        </a:p>
      </dsp:txBody>
      <dsp:txXfrm>
        <a:off x="3705882" y="2470588"/>
        <a:ext cx="954980" cy="477490"/>
      </dsp:txXfrm>
    </dsp:sp>
    <dsp:sp modelId="{2AA39988-16CB-45F1-ABD7-5A8360C37E4D}">
      <dsp:nvSpPr>
        <dsp:cNvPr id="0" name=""/>
        <dsp:cNvSpPr/>
      </dsp:nvSpPr>
      <dsp:spPr>
        <a:xfrm>
          <a:off x="4622663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Energieeffizienz und Sanierung</a:t>
          </a:r>
        </a:p>
      </dsp:txBody>
      <dsp:txXfrm>
        <a:off x="4622663" y="1792552"/>
        <a:ext cx="954980" cy="477490"/>
      </dsp:txXfrm>
    </dsp:sp>
    <dsp:sp modelId="{90F97B32-C8D2-479E-AF59-3E49F9733475}">
      <dsp:nvSpPr>
        <dsp:cNvPr id="0" name=""/>
        <dsp:cNvSpPr/>
      </dsp:nvSpPr>
      <dsp:spPr>
        <a:xfrm>
          <a:off x="4861408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Energieeffizienz im Gebäudesektor</a:t>
          </a:r>
        </a:p>
      </dsp:txBody>
      <dsp:txXfrm>
        <a:off x="4861408" y="2470588"/>
        <a:ext cx="954980" cy="477490"/>
      </dsp:txXfrm>
    </dsp:sp>
    <dsp:sp modelId="{2BC7CE03-14DA-46B7-AC07-86E797BF98F6}">
      <dsp:nvSpPr>
        <dsp:cNvPr id="0" name=""/>
        <dsp:cNvSpPr/>
      </dsp:nvSpPr>
      <dsp:spPr>
        <a:xfrm>
          <a:off x="4861408" y="3148624"/>
          <a:ext cx="954980" cy="47749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Bürgerberatung/Sprechstunde</a:t>
          </a:r>
        </a:p>
      </dsp:txBody>
      <dsp:txXfrm>
        <a:off x="4861408" y="3148624"/>
        <a:ext cx="954980" cy="477490"/>
      </dsp:txXfrm>
    </dsp:sp>
    <dsp:sp modelId="{052F2A8A-DD1B-49B6-BCF0-F177FACA3C89}">
      <dsp:nvSpPr>
        <dsp:cNvPr id="0" name=""/>
        <dsp:cNvSpPr/>
      </dsp:nvSpPr>
      <dsp:spPr>
        <a:xfrm>
          <a:off x="5778189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Infrastruktur</a:t>
          </a:r>
        </a:p>
      </dsp:txBody>
      <dsp:txXfrm>
        <a:off x="5778189" y="1792552"/>
        <a:ext cx="954980" cy="477490"/>
      </dsp:txXfrm>
    </dsp:sp>
    <dsp:sp modelId="{2B88E3DF-9588-4F55-A919-F748E186842C}">
      <dsp:nvSpPr>
        <dsp:cNvPr id="0" name=""/>
        <dsp:cNvSpPr/>
      </dsp:nvSpPr>
      <dsp:spPr>
        <a:xfrm>
          <a:off x="6016935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Holzbauoffensive Hessen</a:t>
          </a:r>
        </a:p>
      </dsp:txBody>
      <dsp:txXfrm>
        <a:off x="6016935" y="2470588"/>
        <a:ext cx="954980" cy="477490"/>
      </dsp:txXfrm>
    </dsp:sp>
    <dsp:sp modelId="{3428E5FF-056E-4BBD-A6FA-B1DB10E7C75B}">
      <dsp:nvSpPr>
        <dsp:cNvPr id="0" name=""/>
        <dsp:cNvSpPr/>
      </dsp:nvSpPr>
      <dsp:spPr>
        <a:xfrm>
          <a:off x="6016935" y="3148624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 err="1">
              <a:latin typeface="+mj-lt"/>
            </a:rPr>
            <a:t>Einführuung</a:t>
          </a:r>
          <a:endParaRPr lang="de-DE" sz="800" u="none" kern="1200" dirty="0">
            <a:latin typeface="+mj-lt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Kommunales Energiemanagement</a:t>
          </a:r>
        </a:p>
      </dsp:txBody>
      <dsp:txXfrm>
        <a:off x="6016935" y="3148624"/>
        <a:ext cx="954980" cy="477490"/>
      </dsp:txXfrm>
    </dsp:sp>
    <dsp:sp modelId="{55F0BB41-195B-4911-A85F-45CA89E173F3}">
      <dsp:nvSpPr>
        <dsp:cNvPr id="0" name=""/>
        <dsp:cNvSpPr/>
      </dsp:nvSpPr>
      <dsp:spPr>
        <a:xfrm>
          <a:off x="6016935" y="3826660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LED-Straßenbeleuchtung</a:t>
          </a:r>
        </a:p>
      </dsp:txBody>
      <dsp:txXfrm>
        <a:off x="6016935" y="3826660"/>
        <a:ext cx="954980" cy="477490"/>
      </dsp:txXfrm>
    </dsp:sp>
    <dsp:sp modelId="{C1169562-16C2-4135-A392-DE0B6F99A4D7}">
      <dsp:nvSpPr>
        <dsp:cNvPr id="0" name=""/>
        <dsp:cNvSpPr/>
      </dsp:nvSpPr>
      <dsp:spPr>
        <a:xfrm>
          <a:off x="6933716" y="1792552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Mobilität</a:t>
          </a:r>
        </a:p>
      </dsp:txBody>
      <dsp:txXfrm>
        <a:off x="6933716" y="1792552"/>
        <a:ext cx="954980" cy="477490"/>
      </dsp:txXfrm>
    </dsp:sp>
    <dsp:sp modelId="{E6F53F2D-F737-4F54-A0CE-FCA62A7744D6}">
      <dsp:nvSpPr>
        <dsp:cNvPr id="0" name=""/>
        <dsp:cNvSpPr/>
      </dsp:nvSpPr>
      <dsp:spPr>
        <a:xfrm>
          <a:off x="7172461" y="2470588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>
              <a:latin typeface="+mj-lt"/>
            </a:rPr>
            <a:t>Arbeitsgemeinschaft Nahmobilität</a:t>
          </a:r>
        </a:p>
      </dsp:txBody>
      <dsp:txXfrm>
        <a:off x="7172461" y="2470588"/>
        <a:ext cx="954980" cy="477490"/>
      </dsp:txXfrm>
    </dsp:sp>
    <dsp:sp modelId="{47C12CC7-60EC-4097-B34E-640644C1474B}">
      <dsp:nvSpPr>
        <dsp:cNvPr id="0" name=""/>
        <dsp:cNvSpPr/>
      </dsp:nvSpPr>
      <dsp:spPr>
        <a:xfrm>
          <a:off x="7172461" y="3148624"/>
          <a:ext cx="954980" cy="477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u="none" kern="1200" dirty="0" err="1">
              <a:latin typeface="+mj-lt"/>
            </a:rPr>
            <a:t>Geschäftssttelle</a:t>
          </a:r>
          <a:r>
            <a:rPr lang="de-DE" sz="800" u="none" kern="1200" dirty="0">
              <a:latin typeface="+mj-lt"/>
            </a:rPr>
            <a:t> Elektromobilität Hessen</a:t>
          </a:r>
        </a:p>
      </dsp:txBody>
      <dsp:txXfrm>
        <a:off x="7172461" y="3148624"/>
        <a:ext cx="954980" cy="477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5B06F-3EF9-4A4B-A795-6A8DE7B43CB4}" type="datetimeFigureOut">
              <a:rPr lang="de-DE" smtClean="0"/>
              <a:t>28.05.2026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8A313-BDE5-40DA-9027-510BBC3276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2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36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3A30-8A30-29F9-BAF7-0AAD8AA30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71B38C-BC2D-82EF-8705-F1F743B48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BB50AF-37E6-67BE-99AE-A66E0DDC2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F8558-1982-4877-80DF-AF34FBA39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53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20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EDL-G ergeben sich Verpflichtungen </a:t>
            </a:r>
            <a:r>
              <a:rPr lang="de-DE" dirty="0">
                <a:sym typeface="Wingdings" panose="05000000000000000000" pitchFamily="2" charset="2"/>
              </a:rPr>
              <a:t> Maßnahmen, mit denen man die umsetzen kann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04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806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MONI 2.5.1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Oft auch Formulierung von Mindestkriterien oder -inhalten</a:t>
            </a:r>
          </a:p>
          <a:p>
            <a:r>
              <a:rPr lang="de-DE" dirty="0"/>
              <a:t>Witterungsbereinigung</a:t>
            </a:r>
          </a:p>
          <a:p>
            <a:r>
              <a:rPr lang="de-DE" dirty="0"/>
              <a:t>Verbrauchskennwert (Umrechnung in kWh)</a:t>
            </a:r>
          </a:p>
          <a:p>
            <a:r>
              <a:rPr lang="de-DE" dirty="0"/>
              <a:t>Abweichung zu gebäudetypspezifischen Vergleichskennwerten (Deutschen Städtetags bzw. EnEV)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446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6394E-7E74-AEE9-AFDC-560649C6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F97E9A8-A6E9-1EF4-36E4-1CD2C6A5B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3083D3-6975-1373-34BC-AE71737E4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BBDF06-8EF1-B845-38A8-59B840A06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67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Solar-Kataster Hessen</a:t>
            </a:r>
          </a:p>
          <a:p>
            <a:endParaRPr lang="de-DE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Seit einem Monat online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Bietet eine schnelle erste Wirtschaftlichkeitsberechnung für einzelne Gebäude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Viele individuelle Einstellmöglichkeiten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Wärmepumpe &amp; E-Auto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Neuste </a:t>
            </a:r>
            <a:r>
              <a:rPr lang="de-DE" dirty="0" err="1">
                <a:sym typeface="Wingdings" panose="05000000000000000000" pitchFamily="2" charset="2"/>
              </a:rPr>
              <a:t>Überfliegungsdaten</a:t>
            </a: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Neue verbesserte Berechnung und höhere Auflösung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Erweiterte Funktionen</a:t>
            </a:r>
          </a:p>
          <a:p>
            <a:pPr marL="628650" lvl="1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Freiflächen-PV</a:t>
            </a:r>
          </a:p>
          <a:p>
            <a:pPr marL="628650" lvl="1" indent="-1714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Übergeordnete Flächenkategorien: Naturschutz, Wasserschutz, Überschwemmungsgebiete, EEG-Flächen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651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94074-D7CD-9C58-6017-0D41DB749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6C1827-96FC-45A5-D291-358E74003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8D2DF27-70F5-1D33-2C48-46C32AB7F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C78586-38ED-9208-0FCE-12046ED4E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9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A4A9-ADEA-F00A-B06D-44BB3776E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693EA34-511A-25BF-4D04-5CE0AA487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5E27E9-8956-03D2-A5F5-CA90A18A7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0B73CC-EA2B-6346-9E95-4FAB12B13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5C9EA-204B-413F-AFD7-75C0EB148C87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50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E0E6F-4830-DA91-59FD-AED5BF14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3E2B09-70D0-C335-1530-2C3A8A54CD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AFF8DEB-20A2-01BE-5895-6D376311D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E41ED22-2E12-4B80-1C94-D25CEC2F8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2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06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40</a:t>
            </a:fld>
            <a:endParaRPr lang="de-DE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D17A1516-2E25-450B-3997-AA1556482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357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dirty="0"/>
              <a:t>a</a:t>
            </a:r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68B84A68-B1BD-FA8C-C9BF-B4CC24828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- 90 % Deckelung, wenn diese Zahl überschritten wird, wird automatisch die Landesförderung gekürzt </a:t>
            </a:r>
          </a:p>
        </p:txBody>
      </p:sp>
    </p:spTree>
    <p:extLst>
      <p:ext uri="{BB962C8B-B14F-4D97-AF65-F5344CB8AC3E}">
        <p14:creationId xmlns:p14="http://schemas.microsoft.com/office/powerpoint/2010/main" val="121434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Modernisierung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EG70 50 % </a:t>
            </a:r>
          </a:p>
          <a:p>
            <a:pPr marL="171450" indent="-171450">
              <a:buFontTx/>
              <a:buChar char="-"/>
            </a:pPr>
            <a:r>
              <a:rPr lang="de-DE" dirty="0"/>
              <a:t>EH 55 (Neubaustandard nach GEG) 65 % </a:t>
            </a:r>
          </a:p>
          <a:p>
            <a:pPr marL="171450" indent="-171450">
              <a:buFontTx/>
              <a:buChar char="-"/>
            </a:pPr>
            <a:r>
              <a:rPr lang="de-DE" dirty="0"/>
              <a:t>Passivhaus/ Passivhaus Plus Solar 75 % (+ 5 % bei Plus Solar Niveau) </a:t>
            </a:r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Einzelmaßnahmen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30 % </a:t>
            </a:r>
          </a:p>
          <a:p>
            <a:pPr marL="171450" indent="-171450">
              <a:buFontTx/>
              <a:buChar char="-"/>
            </a:pPr>
            <a:r>
              <a:rPr lang="de-DE" dirty="0"/>
              <a:t>40 %  bei Energieberatung mit Modernisierungsfahrplan 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Immer auf Grundlage der Kostenrichtwerttabelle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5C9EA-204B-413F-AFD7-75C0EB148C87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6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2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2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6621653-EF49-CF43-807C-630DC9689C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875549"/>
            <a:ext cx="8913577" cy="58723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de-DE" dirty="0"/>
              <a:t>Wir sind die </a:t>
            </a:r>
            <a:r>
              <a:rPr lang="de-DE" b="1" dirty="0"/>
              <a:t>LEA</a:t>
            </a:r>
            <a:r>
              <a:rPr lang="de-DE" dirty="0"/>
              <a:t> </a:t>
            </a:r>
            <a:r>
              <a:rPr lang="de-DE" b="1" dirty="0"/>
              <a:t>Hessen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B6133DD-35BA-3222-9F88-3C1BEE4605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484803"/>
            <a:ext cx="8893175" cy="33727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8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Monat Jahr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8EAC1D-E0FE-A309-B7EF-35920812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1E2A4E-EBA5-3C94-BE48-88EF86D8CECE}"/>
              </a:ext>
            </a:extLst>
          </p:cNvPr>
          <p:cNvGrpSpPr/>
          <p:nvPr userDrawn="1"/>
        </p:nvGrpSpPr>
        <p:grpSpPr>
          <a:xfrm>
            <a:off x="10056813" y="0"/>
            <a:ext cx="2135187" cy="6858000"/>
            <a:chOff x="10056813" y="0"/>
            <a:chExt cx="2135187" cy="68580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64B50A1-C4EE-6E6D-2C2C-15693AF2887E}"/>
                </a:ext>
              </a:extLst>
            </p:cNvPr>
            <p:cNvSpPr/>
            <p:nvPr userDrawn="1"/>
          </p:nvSpPr>
          <p:spPr>
            <a:xfrm>
              <a:off x="10056813" y="0"/>
              <a:ext cx="213518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CBC9FCE-34B3-217F-0ACF-E94C4D5AAD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8"/>
            <a:stretch/>
          </p:blipFill>
          <p:spPr>
            <a:xfrm>
              <a:off x="10056813" y="0"/>
              <a:ext cx="2135187" cy="1581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8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-Grafik un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6" y="908720"/>
            <a:ext cx="9001125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6" y="1556792"/>
            <a:ext cx="9001125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9" name="SmartArt-Platzhalter 8">
            <a:extLst>
              <a:ext uri="{FF2B5EF4-FFF2-40B4-BE49-F238E27FC236}">
                <a16:creationId xmlns:a16="http://schemas.microsoft.com/office/drawing/2014/main" id="{311DF2E4-B32D-706E-4232-C37DAA40DFC9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1055688" y="3429000"/>
            <a:ext cx="9001125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33E8B50-AA9B-98BE-F15C-EA909313A362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309FA34-D92E-D3ED-8276-DEAB8749261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3C086F3-43A8-507E-C00D-52726A14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8B2310BE-EDC5-BD85-AA76-DDC9BCF4A4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9001125" cy="122383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65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6" y="908720"/>
            <a:ext cx="9001125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6" y="1556792"/>
            <a:ext cx="9001125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617A0E-EF06-E38A-3F37-C820A175AA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5688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F6E6E7E3-7910-9B79-24B1-F9F3365AEC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24122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1D6540BD-1B9B-9F63-7E12-A20A608018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83847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74D5BDF0-EE01-0ED7-2A62-A619E0346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4864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C380927-E089-F057-1718-00B34513F9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5779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F84861F7-FEA9-FE9C-F27D-B03C9DDEFA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23488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A3472C4A-0C0D-63EE-5C68-51123FF59E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74505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F547A680-00C4-347C-F7BF-911FF942089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51648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C6FA93E-8069-A9F8-5B52-4C55260D8481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50008F7-8852-0B98-C8B8-7CD82AFC1472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B7202F6-1129-0FAA-4F59-03FA0DB56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369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platzhalter 1">
            <a:extLst>
              <a:ext uri="{FF2B5EF4-FFF2-40B4-BE49-F238E27FC236}">
                <a16:creationId xmlns:a16="http://schemas.microsoft.com/office/drawing/2014/main" id="{B293143E-85B2-47BE-912A-5996E800A1FC}"/>
              </a:ext>
            </a:extLst>
          </p:cNvPr>
          <p:cNvSpPr txBox="1">
            <a:spLocks/>
          </p:cNvSpPr>
          <p:nvPr userDrawn="1"/>
        </p:nvSpPr>
        <p:spPr>
          <a:xfrm>
            <a:off x="900000" y="4500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3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7D808C8-4B7A-AA90-3956-9914809DC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1592263"/>
            <a:ext cx="9001125" cy="4716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117005-F584-4750-3E56-2A5A91C1DC72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FFBEF36-76FC-5317-EA05-7AC06AED13BB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BA9494C-E259-5D9E-C85C-A8100E9C9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54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4C18EEB-CBDC-66A6-3A74-1F660DDCAE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Vollflächiges Bild einsetzen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78D7FB-E521-0924-B60B-9AC13C99A24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5E21C6-762E-47AD-ABC9-BBADE7C73B88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7BE0A9-A895-B7D5-07A7-040517BDA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702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zzword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4C18EEB-CBDC-66A6-3A74-1F660DDCAE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35760" y="0"/>
            <a:ext cx="8256240" cy="6858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Vollflächiges Bild einsetzen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78D7FB-E521-0924-B60B-9AC13C99A24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5E21C6-762E-47AD-ABC9-BBADE7C73B88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7BE0A9-A895-B7D5-07A7-040517BDA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7783ADE-3870-3F46-AC52-E14D737BD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2132856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E375FA45-653B-76E5-288D-CBEAC2AB5B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687" y="3148406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511EA42-7846-26B9-530A-92E744CC70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55687" y="4163957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</p:spTree>
    <p:extLst>
      <p:ext uri="{BB962C8B-B14F-4D97-AF65-F5344CB8AC3E}">
        <p14:creationId xmlns:p14="http://schemas.microsoft.com/office/powerpoint/2010/main" val="1061783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1F302E-B710-D5F7-E7C4-A6292297D41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3F3A16E-3521-39CC-55F7-98B50B463B5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83F0CE-FA88-322D-A544-9DC5E39D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FD14DE-3EB8-77E9-D449-66BCD1AF8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9456" y="1989138"/>
            <a:ext cx="1314911" cy="1087876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4E401C-22F6-9C46-71E1-07E5E921E3A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55913" y="1557339"/>
            <a:ext cx="6480448" cy="3600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6115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+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1F302E-B710-D5F7-E7C4-A6292297D41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3F3A16E-3521-39CC-55F7-98B50B463B5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83F0CE-FA88-322D-A544-9DC5E39D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B06CE94-2B14-A3E8-6B5C-1CDCABB84F9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75392" y="1988394"/>
            <a:ext cx="1267200" cy="18732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DE" dirty="0"/>
              <a:t>Portraitbild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7C91B68-E216-F7C4-59B9-2C5147DFE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9456" y="1989138"/>
            <a:ext cx="1314911" cy="1087876"/>
          </a:xfrm>
          <a:prstGeom prst="rect">
            <a:avLst/>
          </a:prstGeom>
        </p:spPr>
      </p:pic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D5F199BD-5884-4AC0-B316-B9EC3586A8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55913" y="1557338"/>
            <a:ext cx="5400327" cy="4031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953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er-Clu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0016" y="981074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310DE34-E8B9-CBF2-DB05-50D2D425A37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230429" y="981074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9A232EA6-8FF7-450C-C306-65C90BDCAFC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40016" y="3682393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E507078D-3641-59E2-4703-AFAE3A65D23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230429" y="3682393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7905AAF-3B9F-B6C2-0F05-794DF5909B89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9611235-FF89-757A-2D47-3EE7FABDD157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460E1D8-9BCA-BFCF-4934-F793D1B8BD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16639F78-1FEB-514F-11B5-968D1AE220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6634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AF3EB84-DA24-BC5B-FD0B-D8E2A898C6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575351"/>
            <a:ext cx="4093029" cy="9895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LEA </a:t>
            </a:r>
            <a:r>
              <a:rPr lang="de-DE" dirty="0" err="1"/>
              <a:t>LandesEnergieAgentur</a:t>
            </a:r>
            <a:r>
              <a:rPr lang="de-DE" dirty="0"/>
              <a:t> Hessen GmbH</a:t>
            </a:r>
          </a:p>
          <a:p>
            <a:r>
              <a:rPr lang="de-DE" dirty="0"/>
              <a:t>Mainzer Straße 118</a:t>
            </a:r>
          </a:p>
          <a:p>
            <a:r>
              <a:rPr lang="de-DE" dirty="0"/>
              <a:t>65189 Wiesbaden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080C06C-3DE8-3BED-E5A8-4F6466BE1964}"/>
              </a:ext>
            </a:extLst>
          </p:cNvPr>
          <p:cNvGrpSpPr/>
          <p:nvPr userDrawn="1"/>
        </p:nvGrpSpPr>
        <p:grpSpPr>
          <a:xfrm>
            <a:off x="1179638" y="1553379"/>
            <a:ext cx="4409659" cy="4409659"/>
            <a:chOff x="1258471" y="1299618"/>
            <a:chExt cx="4937714" cy="493771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EF09426-D8F0-3C54-6188-4CA90AC9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471" y="1299618"/>
              <a:ext cx="4937714" cy="493771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51DC2BE-41B3-FBC8-48FC-0CD3AF058756}"/>
                </a:ext>
              </a:extLst>
            </p:cNvPr>
            <p:cNvSpPr txBox="1"/>
            <p:nvPr/>
          </p:nvSpPr>
          <p:spPr>
            <a:xfrm>
              <a:off x="3877144" y="2202770"/>
              <a:ext cx="1151802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Kassel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2526E7E-2190-3CC4-2870-7859276F50C6}"/>
                </a:ext>
              </a:extLst>
            </p:cNvPr>
            <p:cNvSpPr txBox="1"/>
            <p:nvPr/>
          </p:nvSpPr>
          <p:spPr>
            <a:xfrm>
              <a:off x="2833744" y="3381555"/>
              <a:ext cx="1227631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Gießen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D116EEF-41A9-1F9A-73FA-525A8F3F4200}"/>
                </a:ext>
              </a:extLst>
            </p:cNvPr>
            <p:cNvSpPr txBox="1"/>
            <p:nvPr/>
          </p:nvSpPr>
          <p:spPr>
            <a:xfrm>
              <a:off x="1390533" y="4867506"/>
              <a:ext cx="1515125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/>
                <a:t>Wiesbaden</a:t>
              </a:r>
            </a:p>
          </p:txBody>
        </p:sp>
      </p:grp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718900B-EC79-A893-67AC-1B813DA9E6F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80952" y="2780928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www.lea-hessen.de</a:t>
            </a:r>
            <a:endParaRPr lang="de-DE" dirty="0"/>
          </a:p>
        </p:txBody>
      </p:sp>
      <p:pic>
        <p:nvPicPr>
          <p:cNvPr id="15" name="Grafik 14" descr="Ein Bild, das Grafiken, Symbol, Farbigkeit, rot enthält.&#10;&#10;Automatisch generierte Beschreibung">
            <a:extLst>
              <a:ext uri="{FF2B5EF4-FFF2-40B4-BE49-F238E27FC236}">
                <a16:creationId xmlns:a16="http://schemas.microsoft.com/office/drawing/2014/main" id="{B161BE32-6CB6-5040-9363-BC7615A352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19" y="3776120"/>
            <a:ext cx="317461" cy="243387"/>
          </a:xfrm>
          <a:prstGeom prst="rect">
            <a:avLst/>
          </a:prstGeom>
        </p:spPr>
      </p:pic>
      <p:pic>
        <p:nvPicPr>
          <p:cNvPr id="17" name="Grafik 16" descr="Ein Bild, das Logo, Grafiken, Symbol, Schrift enthält.&#10;&#10;Automatisch generierte Beschreibung">
            <a:extLst>
              <a:ext uri="{FF2B5EF4-FFF2-40B4-BE49-F238E27FC236}">
                <a16:creationId xmlns:a16="http://schemas.microsoft.com/office/drawing/2014/main" id="{D846DCE9-05C8-26B1-EF9B-B4E6EF93BF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01" y="3290380"/>
            <a:ext cx="275133" cy="264551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C988A552-AD68-4DE0-C754-D44E0A1B0E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80952" y="3246835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0611 95017 8400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FA575667-85B8-58F6-D5DE-5A59E430F7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80952" y="3712742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lea@lea-hessen.de</a:t>
            </a:r>
            <a:endParaRPr lang="de-DE" dirty="0"/>
          </a:p>
        </p:txBody>
      </p:sp>
      <p:pic>
        <p:nvPicPr>
          <p:cNvPr id="21" name="Grafik 20" descr="Ein Bild, das Symbol, Kreis, Grafiken, Logo enthält.&#10;&#10;Automatisch generierte Beschreibung">
            <a:extLst>
              <a:ext uri="{FF2B5EF4-FFF2-40B4-BE49-F238E27FC236}">
                <a16:creationId xmlns:a16="http://schemas.microsoft.com/office/drawing/2014/main" id="{DED34E55-F68A-0ECE-8C93-1953AC4D20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10" y="2807610"/>
            <a:ext cx="296297" cy="296297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1A74AB3-D02A-8B2A-638D-649AE04FCBDE}"/>
              </a:ext>
            </a:extLst>
          </p:cNvPr>
          <p:cNvGrpSpPr/>
          <p:nvPr userDrawn="1"/>
        </p:nvGrpSpPr>
        <p:grpSpPr>
          <a:xfrm>
            <a:off x="6178410" y="5443258"/>
            <a:ext cx="2801304" cy="393707"/>
            <a:chOff x="5360165" y="5178803"/>
            <a:chExt cx="2801304" cy="393707"/>
          </a:xfrm>
        </p:grpSpPr>
        <p:pic>
          <p:nvPicPr>
            <p:cNvPr id="23" name="Grafik 22" descr="Ein Bild, das Symbol, Logo, Grafiken, Schrift enthält.&#10;&#10;Automatisch generierte Beschreibung">
              <a:extLst>
                <a:ext uri="{FF2B5EF4-FFF2-40B4-BE49-F238E27FC236}">
                  <a16:creationId xmlns:a16="http://schemas.microsoft.com/office/drawing/2014/main" id="{5F8A170E-286B-9B52-D46A-1E8C27059A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3099" y="5202395"/>
              <a:ext cx="381000" cy="370114"/>
            </a:xfrm>
            <a:prstGeom prst="rect">
              <a:avLst/>
            </a:prstGeom>
          </p:spPr>
        </p:pic>
        <p:pic>
          <p:nvPicPr>
            <p:cNvPr id="25" name="Grafik 24" descr="Ein Bild, das Kreis, Grafiken, Design enthält.&#10;&#10;Automatisch generierte Beschreibung">
              <a:extLst>
                <a:ext uri="{FF2B5EF4-FFF2-40B4-BE49-F238E27FC236}">
                  <a16:creationId xmlns:a16="http://schemas.microsoft.com/office/drawing/2014/main" id="{7BC290B4-8C7E-3144-C25D-2F67A6727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165" y="5191509"/>
              <a:ext cx="381000" cy="381000"/>
            </a:xfrm>
            <a:prstGeom prst="rect">
              <a:avLst/>
            </a:prstGeom>
          </p:spPr>
        </p:pic>
        <p:pic>
          <p:nvPicPr>
            <p:cNvPr id="27" name="Grafik 26" descr="Ein Bild, das Kreis, Logo, Grafiken, Symbol enthält.&#10;&#10;Automatisch generierte Beschreibung">
              <a:extLst>
                <a:ext uri="{FF2B5EF4-FFF2-40B4-BE49-F238E27FC236}">
                  <a16:creationId xmlns:a16="http://schemas.microsoft.com/office/drawing/2014/main" id="{60EAD6EB-13A2-A6E7-DD78-D6BC3DCC85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0787" y="5191509"/>
              <a:ext cx="380999" cy="380999"/>
            </a:xfrm>
            <a:prstGeom prst="rect">
              <a:avLst/>
            </a:prstGeom>
          </p:spPr>
        </p:pic>
        <p:pic>
          <p:nvPicPr>
            <p:cNvPr id="29" name="Grafik 28" descr="Ein Bild, das Electric Blue (Farbe), Blau, Grafiken, Reihe enthält.&#10;&#10;Automatisch generierte Beschreibung">
              <a:extLst>
                <a:ext uri="{FF2B5EF4-FFF2-40B4-BE49-F238E27FC236}">
                  <a16:creationId xmlns:a16="http://schemas.microsoft.com/office/drawing/2014/main" id="{5EE262B6-F0F9-0871-8A0F-FC2B990BC2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033" y="5202395"/>
              <a:ext cx="412820" cy="370115"/>
            </a:xfrm>
            <a:prstGeom prst="rect">
              <a:avLst/>
            </a:prstGeom>
          </p:spPr>
        </p:pic>
        <p:pic>
          <p:nvPicPr>
            <p:cNvPr id="31" name="Grafik 30" descr="Ein Bild, das Grafiken, Electric Blue (Farbe), Screenshot, Kreis enthält.&#10;&#10;Automatisch generierte Beschreibung">
              <a:extLst>
                <a:ext uri="{FF2B5EF4-FFF2-40B4-BE49-F238E27FC236}">
                  <a16:creationId xmlns:a16="http://schemas.microsoft.com/office/drawing/2014/main" id="{25E70DD7-9F37-7A08-92D5-EE5DAB985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3720" y="5178803"/>
              <a:ext cx="557749" cy="393706"/>
            </a:xfrm>
            <a:prstGeom prst="rect">
              <a:avLst/>
            </a:prstGeom>
          </p:spPr>
        </p:pic>
      </p:grp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75B303E-AEAF-F0DC-6CD3-0707566419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627376"/>
            <a:ext cx="3960813" cy="592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Aktuelles immer auch auf </a:t>
            </a:r>
            <a:r>
              <a:rPr lang="de-DE" dirty="0" err="1"/>
              <a:t>Social</a:t>
            </a:r>
            <a:r>
              <a:rPr lang="de-DE" dirty="0"/>
              <a:t> Media und unserer Website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4342DE-8012-DC6E-03D4-685C5DCDDC8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5F4F490-CE54-5816-8E82-147397F4632A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D6191FC7-03E9-6D04-3416-21355F23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71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1" name="Bildplatzhalter 28">
            <a:extLst>
              <a:ext uri="{FF2B5EF4-FFF2-40B4-BE49-F238E27FC236}">
                <a16:creationId xmlns:a16="http://schemas.microsoft.com/office/drawing/2014/main" id="{C5F9AA22-EBCD-E192-FA74-3E745C032A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161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2" name="Textplatzhalter 32">
            <a:extLst>
              <a:ext uri="{FF2B5EF4-FFF2-40B4-BE49-F238E27FC236}">
                <a16:creationId xmlns:a16="http://schemas.microsoft.com/office/drawing/2014/main" id="{7500A9EF-CC8C-DE96-9E44-1660EB2958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156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3" name="Textplatzhalter 38">
            <a:extLst>
              <a:ext uri="{FF2B5EF4-FFF2-40B4-BE49-F238E27FC236}">
                <a16:creationId xmlns:a16="http://schemas.microsoft.com/office/drawing/2014/main" id="{79BECA7A-57B1-7023-C5C8-FDE53A119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161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4" name="Bildplatzhalter 28">
            <a:extLst>
              <a:ext uri="{FF2B5EF4-FFF2-40B4-BE49-F238E27FC236}">
                <a16:creationId xmlns:a16="http://schemas.microsoft.com/office/drawing/2014/main" id="{20E8B0F9-6344-B1C7-9DD0-807851A8D8D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8165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5" name="Textplatzhalter 32">
            <a:extLst>
              <a:ext uri="{FF2B5EF4-FFF2-40B4-BE49-F238E27FC236}">
                <a16:creationId xmlns:a16="http://schemas.microsoft.com/office/drawing/2014/main" id="{3AD47F31-4052-9912-4644-EF0736042D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160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6" name="Textplatzhalter 38">
            <a:extLst>
              <a:ext uri="{FF2B5EF4-FFF2-40B4-BE49-F238E27FC236}">
                <a16:creationId xmlns:a16="http://schemas.microsoft.com/office/drawing/2014/main" id="{1B7EB4D2-6AC9-45AC-9D85-3CB1EB3EB8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65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18997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FA0ECD-8B79-4D08-8B84-5BE0470454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557337"/>
            <a:ext cx="9001124" cy="4751387"/>
          </a:xfrm>
          <a:prstGeom prst="rect">
            <a:avLst/>
          </a:prstGeom>
        </p:spPr>
        <p:txBody>
          <a:bodyPr/>
          <a:lstStyle>
            <a:lvl1pPr marL="514350" indent="-514350">
              <a:buAutoNum type="arabicPeriod"/>
              <a:defRPr sz="24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Kapitel…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BE8C573-0202-F596-1551-00EE134BBF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4591CC-63B2-329D-8698-9D5F95E4DD9D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C760E3C-2140-F045-BAE3-24F751E141B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111BFD5-E7F1-62AE-5C36-B0B24BBAD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7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1" repeatCount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3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040F4DC8-092B-0062-1162-A1E6B50C0E0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135560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435156F7-9F68-A5CD-7323-F8664F1C1A8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13672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666A9431-21C0-FE04-BAA3-F7D153AF08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891783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4CA31373-240C-20EC-B063-BAF2E2C274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158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6DD77351-289D-8922-EE0B-AB48D7D22B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35115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2">
            <a:extLst>
              <a:ext uri="{FF2B5EF4-FFF2-40B4-BE49-F238E27FC236}">
                <a16:creationId xmlns:a16="http://schemas.microsoft.com/office/drawing/2014/main" id="{78FC2FD7-5781-D4DC-AA12-1B924C0C8B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4736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1F9CA255-118A-1198-7F03-93C449812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5559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3" name="Textplatzhalter 38">
            <a:extLst>
              <a:ext uri="{FF2B5EF4-FFF2-40B4-BE49-F238E27FC236}">
                <a16:creationId xmlns:a16="http://schemas.microsoft.com/office/drawing/2014/main" id="{D9C69775-8FA6-80B2-AC3A-8254F1C0F7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8231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4" name="Textplatzhalter 38">
            <a:extLst>
              <a:ext uri="{FF2B5EF4-FFF2-40B4-BE49-F238E27FC236}">
                <a16:creationId xmlns:a16="http://schemas.microsoft.com/office/drawing/2014/main" id="{FC0C7B4A-1BE7-1BF6-0436-A94163215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05180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3214874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106CDB-6C04-06DE-4227-255EB38E7832}"/>
              </a:ext>
            </a:extLst>
          </p:cNvPr>
          <p:cNvSpPr txBox="1">
            <a:spLocks/>
          </p:cNvSpPr>
          <p:nvPr userDrawn="1"/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26" name="Bildplatzhalter 28">
            <a:extLst>
              <a:ext uri="{FF2B5EF4-FFF2-40B4-BE49-F238E27FC236}">
                <a16:creationId xmlns:a16="http://schemas.microsoft.com/office/drawing/2014/main" id="{B2EA60E9-CBC1-C80B-3758-074D9A16A6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55688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7" name="Textplatzhalter 32">
            <a:extLst>
              <a:ext uri="{FF2B5EF4-FFF2-40B4-BE49-F238E27FC236}">
                <a16:creationId xmlns:a16="http://schemas.microsoft.com/office/drawing/2014/main" id="{7B8FF2F4-4C27-200B-A951-EED8380A2D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71245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8" name="Textplatzhalter 38">
            <a:extLst>
              <a:ext uri="{FF2B5EF4-FFF2-40B4-BE49-F238E27FC236}">
                <a16:creationId xmlns:a16="http://schemas.microsoft.com/office/drawing/2014/main" id="{91BFBEA9-BF53-AEC6-E89E-924AF04CEF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71689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985ACDD-AE1D-8806-7FCF-B40997E3D3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94725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FCE47FCF-57F8-3851-D081-6D25170EE66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4725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A540064C-F81F-FE0B-02FE-6EC2BFE3C81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780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2" name="Textplatzhalter 32">
            <a:extLst>
              <a:ext uri="{FF2B5EF4-FFF2-40B4-BE49-F238E27FC236}">
                <a16:creationId xmlns:a16="http://schemas.microsoft.com/office/drawing/2014/main" id="{62240476-2667-0A0E-B330-61E1245372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95781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3" name="Textplatzhalter 38">
            <a:extLst>
              <a:ext uri="{FF2B5EF4-FFF2-40B4-BE49-F238E27FC236}">
                <a16:creationId xmlns:a16="http://schemas.microsoft.com/office/drawing/2014/main" id="{D81B17B0-B1D7-C523-C14D-3E9000ECBC8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225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794D72E3-1CB4-78DF-8DCD-136572C695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1245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5" name="Textplatzhalter 38">
            <a:extLst>
              <a:ext uri="{FF2B5EF4-FFF2-40B4-BE49-F238E27FC236}">
                <a16:creationId xmlns:a16="http://schemas.microsoft.com/office/drawing/2014/main" id="{74F67899-416B-6517-1EC5-72B57F0958C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71689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7D3D7CC0-A53E-73D4-472D-EEB116B8525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95781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8">
            <a:extLst>
              <a:ext uri="{FF2B5EF4-FFF2-40B4-BE49-F238E27FC236}">
                <a16:creationId xmlns:a16="http://schemas.microsoft.com/office/drawing/2014/main" id="{81242AAE-8E2E-B867-374B-4A5A4BCEE4D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96225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177632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2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1" name="Bildplatzhalter 28">
            <a:extLst>
              <a:ext uri="{FF2B5EF4-FFF2-40B4-BE49-F238E27FC236}">
                <a16:creationId xmlns:a16="http://schemas.microsoft.com/office/drawing/2014/main" id="{C5F9AA22-EBCD-E192-FA74-3E745C032A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161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2" name="Textplatzhalter 32">
            <a:extLst>
              <a:ext uri="{FF2B5EF4-FFF2-40B4-BE49-F238E27FC236}">
                <a16:creationId xmlns:a16="http://schemas.microsoft.com/office/drawing/2014/main" id="{7500A9EF-CC8C-DE96-9E44-1660EB2958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156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3" name="Textplatzhalter 38">
            <a:extLst>
              <a:ext uri="{FF2B5EF4-FFF2-40B4-BE49-F238E27FC236}">
                <a16:creationId xmlns:a16="http://schemas.microsoft.com/office/drawing/2014/main" id="{79BECA7A-57B1-7023-C5C8-FDE53A119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161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4" name="Bildplatzhalter 28">
            <a:extLst>
              <a:ext uri="{FF2B5EF4-FFF2-40B4-BE49-F238E27FC236}">
                <a16:creationId xmlns:a16="http://schemas.microsoft.com/office/drawing/2014/main" id="{20E8B0F9-6344-B1C7-9DD0-807851A8D8D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8165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5" name="Textplatzhalter 32">
            <a:extLst>
              <a:ext uri="{FF2B5EF4-FFF2-40B4-BE49-F238E27FC236}">
                <a16:creationId xmlns:a16="http://schemas.microsoft.com/office/drawing/2014/main" id="{3AD47F31-4052-9912-4644-EF0736042D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160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6" name="Textplatzhalter 38">
            <a:extLst>
              <a:ext uri="{FF2B5EF4-FFF2-40B4-BE49-F238E27FC236}">
                <a16:creationId xmlns:a16="http://schemas.microsoft.com/office/drawing/2014/main" id="{1B7EB4D2-6AC9-45AC-9D85-3CB1EB3EB8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65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3684471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3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040F4DC8-092B-0062-1162-A1E6B50C0E0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135560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435156F7-9F68-A5CD-7323-F8664F1C1A8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13672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666A9431-21C0-FE04-BAA3-F7D153AF08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891783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4CA31373-240C-20EC-B063-BAF2E2C274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158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6DD77351-289D-8922-EE0B-AB48D7D22B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35115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2">
            <a:extLst>
              <a:ext uri="{FF2B5EF4-FFF2-40B4-BE49-F238E27FC236}">
                <a16:creationId xmlns:a16="http://schemas.microsoft.com/office/drawing/2014/main" id="{78FC2FD7-5781-D4DC-AA12-1B924C0C8B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4736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1F9CA255-118A-1198-7F03-93C449812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5559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3" name="Textplatzhalter 38">
            <a:extLst>
              <a:ext uri="{FF2B5EF4-FFF2-40B4-BE49-F238E27FC236}">
                <a16:creationId xmlns:a16="http://schemas.microsoft.com/office/drawing/2014/main" id="{D9C69775-8FA6-80B2-AC3A-8254F1C0F7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8231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4" name="Textplatzhalter 38">
            <a:extLst>
              <a:ext uri="{FF2B5EF4-FFF2-40B4-BE49-F238E27FC236}">
                <a16:creationId xmlns:a16="http://schemas.microsoft.com/office/drawing/2014/main" id="{FC0C7B4A-1BE7-1BF6-0436-A94163215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05180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295461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4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106CDB-6C04-06DE-4227-255EB38E7832}"/>
              </a:ext>
            </a:extLst>
          </p:cNvPr>
          <p:cNvSpPr txBox="1">
            <a:spLocks/>
          </p:cNvSpPr>
          <p:nvPr userDrawn="1"/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26" name="Bildplatzhalter 28">
            <a:extLst>
              <a:ext uri="{FF2B5EF4-FFF2-40B4-BE49-F238E27FC236}">
                <a16:creationId xmlns:a16="http://schemas.microsoft.com/office/drawing/2014/main" id="{B2EA60E9-CBC1-C80B-3758-074D9A16A6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55688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7" name="Textplatzhalter 32">
            <a:extLst>
              <a:ext uri="{FF2B5EF4-FFF2-40B4-BE49-F238E27FC236}">
                <a16:creationId xmlns:a16="http://schemas.microsoft.com/office/drawing/2014/main" id="{7B8FF2F4-4C27-200B-A951-EED8380A2D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71245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8" name="Textplatzhalter 38">
            <a:extLst>
              <a:ext uri="{FF2B5EF4-FFF2-40B4-BE49-F238E27FC236}">
                <a16:creationId xmlns:a16="http://schemas.microsoft.com/office/drawing/2014/main" id="{91BFBEA9-BF53-AEC6-E89E-924AF04CEF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71689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985ACDD-AE1D-8806-7FCF-B40997E3D3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94725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FCE47FCF-57F8-3851-D081-6D25170EE66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4725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A540064C-F81F-FE0B-02FE-6EC2BFE3C81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780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2" name="Textplatzhalter 32">
            <a:extLst>
              <a:ext uri="{FF2B5EF4-FFF2-40B4-BE49-F238E27FC236}">
                <a16:creationId xmlns:a16="http://schemas.microsoft.com/office/drawing/2014/main" id="{62240476-2667-0A0E-B330-61E1245372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95781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3" name="Textplatzhalter 38">
            <a:extLst>
              <a:ext uri="{FF2B5EF4-FFF2-40B4-BE49-F238E27FC236}">
                <a16:creationId xmlns:a16="http://schemas.microsoft.com/office/drawing/2014/main" id="{D81B17B0-B1D7-C523-C14D-3E9000ECBC8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225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794D72E3-1CB4-78DF-8DCD-136572C695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1245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5" name="Textplatzhalter 38">
            <a:extLst>
              <a:ext uri="{FF2B5EF4-FFF2-40B4-BE49-F238E27FC236}">
                <a16:creationId xmlns:a16="http://schemas.microsoft.com/office/drawing/2014/main" id="{74F67899-416B-6517-1EC5-72B57F0958C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71689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7D3D7CC0-A53E-73D4-472D-EEB116B8525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95781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8">
            <a:extLst>
              <a:ext uri="{FF2B5EF4-FFF2-40B4-BE49-F238E27FC236}">
                <a16:creationId xmlns:a16="http://schemas.microsoft.com/office/drawing/2014/main" id="{81242AAE-8E2E-B867-374B-4A5A4BCEE4D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96225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2069906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EA7C808-437E-63AD-5202-23893FEA687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0056813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Optional: Hintergrundbild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CBBDF44-CB04-098F-850E-E67F1DE3970F}"/>
              </a:ext>
            </a:extLst>
          </p:cNvPr>
          <p:cNvGrpSpPr/>
          <p:nvPr userDrawn="1"/>
        </p:nvGrpSpPr>
        <p:grpSpPr>
          <a:xfrm>
            <a:off x="10056813" y="0"/>
            <a:ext cx="2135187" cy="6858000"/>
            <a:chOff x="10056813" y="0"/>
            <a:chExt cx="2135187" cy="68580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7C20F7D-994A-3D48-8ED9-725EFF605BC5}"/>
                </a:ext>
              </a:extLst>
            </p:cNvPr>
            <p:cNvSpPr/>
            <p:nvPr userDrawn="1"/>
          </p:nvSpPr>
          <p:spPr>
            <a:xfrm>
              <a:off x="10056813" y="0"/>
              <a:ext cx="213518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0064E21-37F6-BD8D-B32A-75D624D0F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8"/>
            <a:stretch/>
          </p:blipFill>
          <p:spPr>
            <a:xfrm>
              <a:off x="10056813" y="0"/>
              <a:ext cx="2135187" cy="1581984"/>
            </a:xfrm>
            <a:prstGeom prst="rect">
              <a:avLst/>
            </a:prstGeom>
          </p:spPr>
        </p:pic>
      </p:grp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72937"/>
            <a:ext cx="7922850" cy="2595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5639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6">
            <a:extLst>
              <a:ext uri="{FF2B5EF4-FFF2-40B4-BE49-F238E27FC236}">
                <a16:creationId xmlns:a16="http://schemas.microsoft.com/office/drawing/2014/main" id="{414E59C7-8327-BBAF-62C2-FBFC186CCC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9318171" cy="6858000"/>
          </a:xfrm>
          <a:prstGeom prst="rect">
            <a:avLst/>
          </a:prstGeom>
          <a:gradFill>
            <a:gsLst>
              <a:gs pos="60000">
                <a:schemeClr val="accent1"/>
              </a:gs>
              <a:gs pos="100000">
                <a:srgbClr val="68509C"/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Optional: Hintergrundbild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2708366"/>
            <a:ext cx="7931559" cy="1436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6234B7C-3999-DAF4-2E69-357E74E4BBC0}"/>
              </a:ext>
            </a:extLst>
          </p:cNvPr>
          <p:cNvGrpSpPr/>
          <p:nvPr userDrawn="1"/>
        </p:nvGrpSpPr>
        <p:grpSpPr>
          <a:xfrm>
            <a:off x="9318171" y="-18891"/>
            <a:ext cx="2873829" cy="6876891"/>
            <a:chOff x="9318171" y="-18891"/>
            <a:chExt cx="2873829" cy="6876891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A5E5E1A-B611-C276-8AFC-CA0541E75B82}"/>
                </a:ext>
              </a:extLst>
            </p:cNvPr>
            <p:cNvSpPr/>
            <p:nvPr userDrawn="1"/>
          </p:nvSpPr>
          <p:spPr>
            <a:xfrm>
              <a:off x="9318171" y="0"/>
              <a:ext cx="28738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0064E21-37F6-BD8D-B32A-75D624D0F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2872" y="-18891"/>
              <a:ext cx="2859128" cy="211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541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77E2229-649D-02BE-4DE9-38B69B6FD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47BC322-F479-3631-7D7C-F1AEDA96DD3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E071D7A-318A-1421-BB56-241811126BE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3816A23-0FFA-6AF6-E264-0A7C4B265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6634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6621653-EF49-CF43-807C-630DC9689C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875549"/>
            <a:ext cx="8913577" cy="587236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de-DE" dirty="0"/>
              <a:t>Wir sind die </a:t>
            </a:r>
            <a:r>
              <a:rPr lang="de-DE" b="1" dirty="0"/>
              <a:t>LEA</a:t>
            </a:r>
            <a:r>
              <a:rPr lang="de-DE" dirty="0"/>
              <a:t> </a:t>
            </a:r>
            <a:r>
              <a:rPr lang="de-DE" b="1" dirty="0"/>
              <a:t>Hessen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B6133DD-35BA-3222-9F88-3C1BEE4605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5688" y="2484803"/>
            <a:ext cx="8893175" cy="33727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800">
                <a:ln>
                  <a:noFill/>
                </a:ln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/>
              <a:t>Monat Jahr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8EAC1D-E0FE-A309-B7EF-35920812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1E2A4E-EBA5-3C94-BE48-88EF86D8CECE}"/>
              </a:ext>
            </a:extLst>
          </p:cNvPr>
          <p:cNvGrpSpPr/>
          <p:nvPr userDrawn="1"/>
        </p:nvGrpSpPr>
        <p:grpSpPr>
          <a:xfrm>
            <a:off x="10056813" y="0"/>
            <a:ext cx="2135187" cy="6858000"/>
            <a:chOff x="10056813" y="0"/>
            <a:chExt cx="2135187" cy="6858000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A64B50A1-C4EE-6E6D-2C2C-15693AF2887E}"/>
                </a:ext>
              </a:extLst>
            </p:cNvPr>
            <p:cNvSpPr/>
            <p:nvPr userDrawn="1"/>
          </p:nvSpPr>
          <p:spPr>
            <a:xfrm>
              <a:off x="10056813" y="0"/>
              <a:ext cx="213518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CBC9FCE-34B3-217F-0ACF-E94C4D5AAD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8"/>
            <a:stretch/>
          </p:blipFill>
          <p:spPr>
            <a:xfrm>
              <a:off x="10056813" y="0"/>
              <a:ext cx="2135187" cy="1581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060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FA0ECD-8B79-4D08-8B84-5BE0470454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9" y="1557337"/>
            <a:ext cx="9001124" cy="4751387"/>
          </a:xfrm>
          <a:prstGeom prst="rect">
            <a:avLst/>
          </a:prstGeom>
        </p:spPr>
        <p:txBody>
          <a:bodyPr/>
          <a:lstStyle>
            <a:lvl1pPr marL="514350" indent="-514350">
              <a:buAutoNum type="arabicPeriod"/>
              <a:defRPr sz="24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Kapitel…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BE8C573-0202-F596-1551-00EE134BBF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4591CC-63B2-329D-8698-9D5F95E4DD9D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C760E3C-2140-F045-BAE3-24F751E141B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111BFD5-E7F1-62AE-5C36-B0B24BBAD7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7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1" repeatCount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3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Hellbla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565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3A256BE-A60D-9695-D831-3981357E7E58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D7918BA-A185-7911-C5DD-1703FFA5423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84761E9-0B91-2845-AE83-FC4BC34132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3462C6-0A4B-8B66-3A25-2E1333DDF2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848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Hellbla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0BE261-CC5D-45D9-9B7C-139D94A31E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565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D76513B7-279B-4F8F-A594-6C0A6B4E89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3A256BE-A60D-9695-D831-3981357E7E58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D7918BA-A185-7911-C5DD-1703FFA5423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84761E9-0B91-2845-AE83-FC4BC34132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3462C6-0A4B-8B66-3A25-2E1333DDF2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33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454B939E-6EE0-77E5-22DD-6ABA7EAD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D8C28AE-DA33-D3B6-E33B-FFBD01AF87E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0B6E608-8AD3-8C59-B909-B0B17B1EA319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5A7A453-3A0F-5AB1-9955-0AF8CFFD0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841333FC-6A9C-EE8E-6FC3-9C2732D86F1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51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454B939E-6EE0-77E5-22DD-6ABA7EAD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87D2600-9CC5-31F4-CBCE-7837773E66C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6226076-6A37-8D2B-8E2E-5239E6867692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CEC599-24C0-E7F5-6F0D-17989CF770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3ECC7FE8-1353-5419-F7A3-DBFAB8BE6D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 marL="538163" indent="-173038">
              <a:tabLst/>
              <a:defRPr sz="1600">
                <a:solidFill>
                  <a:schemeClr val="bg1"/>
                </a:solidFill>
              </a:defRPr>
            </a:lvl2pPr>
            <a:lvl3pPr marL="893763" indent="-173038">
              <a:tabLst/>
              <a:defRPr sz="1600">
                <a:solidFill>
                  <a:schemeClr val="bg1"/>
                </a:solidFill>
              </a:defRPr>
            </a:lvl3pPr>
            <a:lvl4pPr marL="1249363" indent="-173038">
              <a:tabLst/>
              <a:defRPr sz="1400">
                <a:solidFill>
                  <a:schemeClr val="bg1"/>
                </a:solidFill>
              </a:defRPr>
            </a:lvl4pPr>
            <a:lvl5pPr marL="1604963" indent="-173038"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67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-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83DA14C-3836-FDF0-4341-300CBD8D7904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52F041-C964-8C3B-DE3B-067BBAE4AEB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DC7F66D-D8D0-039D-DB86-0728FF00E0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BDD2037-8C96-EBC6-2528-1DC71D0B11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8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– Tex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644844BE-5C08-ED55-3DFA-7BD9090EB9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4037" y="908720"/>
            <a:ext cx="432227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4583240-AB52-2834-B37D-8CDF594C4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4037" y="1556792"/>
            <a:ext cx="432227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6F245D8-33D8-391D-AA9E-CD2A2F426CBD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2E3F4A7-4033-D867-5CBE-B4C19AD82E6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5BB42B9-F2FC-18CB-EC98-41932983D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4581E36D-C83F-EFC6-E414-99537CC442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16726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3736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701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kas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B0DE11DB-D05D-069A-E6E5-5B9FECC61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25510B7-C10F-8224-DFE7-81C3C39B85C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</p:spPr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CF7436C7-D695-79A2-2100-9D8F59078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4044060-9156-3511-861B-CC9A0324218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055688" y="2420888"/>
            <a:ext cx="6480175" cy="38878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Objekt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C2A83C-83FC-0E76-7E9B-E562607B5A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2929" y="2420939"/>
            <a:ext cx="2523883" cy="3890962"/>
          </a:xfrm>
          <a:custGeom>
            <a:avLst/>
            <a:gdLst>
              <a:gd name="connsiteX0" fmla="*/ 0 w 2520950"/>
              <a:gd name="connsiteY0" fmla="*/ 420167 h 3887787"/>
              <a:gd name="connsiteX1" fmla="*/ 4201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4201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101236 w 2622186"/>
              <a:gd name="connsiteY0" fmla="*/ 420167 h 3887787"/>
              <a:gd name="connsiteX1" fmla="*/ 103803 w 2622186"/>
              <a:gd name="connsiteY1" fmla="*/ 0 h 3887787"/>
              <a:gd name="connsiteX2" fmla="*/ 2202019 w 2622186"/>
              <a:gd name="connsiteY2" fmla="*/ 0 h 3887787"/>
              <a:gd name="connsiteX3" fmla="*/ 2622186 w 2622186"/>
              <a:gd name="connsiteY3" fmla="*/ 420167 h 3887787"/>
              <a:gd name="connsiteX4" fmla="*/ 2622186 w 2622186"/>
              <a:gd name="connsiteY4" fmla="*/ 3467620 h 3887787"/>
              <a:gd name="connsiteX5" fmla="*/ 2202019 w 2622186"/>
              <a:gd name="connsiteY5" fmla="*/ 3887787 h 3887787"/>
              <a:gd name="connsiteX6" fmla="*/ 521403 w 2622186"/>
              <a:gd name="connsiteY6" fmla="*/ 3887787 h 3887787"/>
              <a:gd name="connsiteX7" fmla="*/ 101236 w 2622186"/>
              <a:gd name="connsiteY7" fmla="*/ 3467620 h 3887787"/>
              <a:gd name="connsiteX8" fmla="*/ 101236 w 2622186"/>
              <a:gd name="connsiteY8" fmla="*/ 420167 h 3887787"/>
              <a:gd name="connsiteX0" fmla="*/ 0 w 2520950"/>
              <a:gd name="connsiteY0" fmla="*/ 420167 h 3887787"/>
              <a:gd name="connsiteX1" fmla="*/ 25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4201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80578 w 2601528"/>
              <a:gd name="connsiteY0" fmla="*/ 420167 h 3894987"/>
              <a:gd name="connsiteX1" fmla="*/ 83145 w 2601528"/>
              <a:gd name="connsiteY1" fmla="*/ 0 h 3894987"/>
              <a:gd name="connsiteX2" fmla="*/ 2181361 w 2601528"/>
              <a:gd name="connsiteY2" fmla="*/ 0 h 3894987"/>
              <a:gd name="connsiteX3" fmla="*/ 2601528 w 2601528"/>
              <a:gd name="connsiteY3" fmla="*/ 420167 h 3894987"/>
              <a:gd name="connsiteX4" fmla="*/ 2601528 w 2601528"/>
              <a:gd name="connsiteY4" fmla="*/ 3467620 h 3894987"/>
              <a:gd name="connsiteX5" fmla="*/ 2181361 w 2601528"/>
              <a:gd name="connsiteY5" fmla="*/ 3887787 h 3894987"/>
              <a:gd name="connsiteX6" fmla="*/ 111945 w 2601528"/>
              <a:gd name="connsiteY6" fmla="*/ 3894987 h 3894987"/>
              <a:gd name="connsiteX7" fmla="*/ 80578 w 2601528"/>
              <a:gd name="connsiteY7" fmla="*/ 3467620 h 3894987"/>
              <a:gd name="connsiteX8" fmla="*/ 80578 w 2601528"/>
              <a:gd name="connsiteY8" fmla="*/ 420167 h 3894987"/>
              <a:gd name="connsiteX0" fmla="*/ 0 w 2520950"/>
              <a:gd name="connsiteY0" fmla="*/ 420167 h 3894987"/>
              <a:gd name="connsiteX1" fmla="*/ 2567 w 2520950"/>
              <a:gd name="connsiteY1" fmla="*/ 0 h 3894987"/>
              <a:gd name="connsiteX2" fmla="*/ 2100783 w 2520950"/>
              <a:gd name="connsiteY2" fmla="*/ 0 h 3894987"/>
              <a:gd name="connsiteX3" fmla="*/ 2520950 w 2520950"/>
              <a:gd name="connsiteY3" fmla="*/ 420167 h 3894987"/>
              <a:gd name="connsiteX4" fmla="*/ 2520950 w 2520950"/>
              <a:gd name="connsiteY4" fmla="*/ 3467620 h 3894987"/>
              <a:gd name="connsiteX5" fmla="*/ 2100783 w 2520950"/>
              <a:gd name="connsiteY5" fmla="*/ 3887787 h 3894987"/>
              <a:gd name="connsiteX6" fmla="*/ 31367 w 2520950"/>
              <a:gd name="connsiteY6" fmla="*/ 3894987 h 3894987"/>
              <a:gd name="connsiteX7" fmla="*/ 0 w 2520950"/>
              <a:gd name="connsiteY7" fmla="*/ 3467620 h 3894987"/>
              <a:gd name="connsiteX8" fmla="*/ 0 w 2520950"/>
              <a:gd name="connsiteY8" fmla="*/ 420167 h 3894987"/>
              <a:gd name="connsiteX0" fmla="*/ 1212 w 2522162"/>
              <a:gd name="connsiteY0" fmla="*/ 420167 h 3902187"/>
              <a:gd name="connsiteX1" fmla="*/ 3779 w 2522162"/>
              <a:gd name="connsiteY1" fmla="*/ 0 h 3902187"/>
              <a:gd name="connsiteX2" fmla="*/ 2101995 w 2522162"/>
              <a:gd name="connsiteY2" fmla="*/ 0 h 3902187"/>
              <a:gd name="connsiteX3" fmla="*/ 2522162 w 2522162"/>
              <a:gd name="connsiteY3" fmla="*/ 420167 h 3902187"/>
              <a:gd name="connsiteX4" fmla="*/ 2522162 w 2522162"/>
              <a:gd name="connsiteY4" fmla="*/ 3467620 h 3902187"/>
              <a:gd name="connsiteX5" fmla="*/ 2101995 w 2522162"/>
              <a:gd name="connsiteY5" fmla="*/ 3887787 h 3902187"/>
              <a:gd name="connsiteX6" fmla="*/ 10979 w 2522162"/>
              <a:gd name="connsiteY6" fmla="*/ 3902187 h 3902187"/>
              <a:gd name="connsiteX7" fmla="*/ 1212 w 2522162"/>
              <a:gd name="connsiteY7" fmla="*/ 3467620 h 3902187"/>
              <a:gd name="connsiteX8" fmla="*/ 1212 w 2522162"/>
              <a:gd name="connsiteY8" fmla="*/ 420167 h 3902187"/>
              <a:gd name="connsiteX0" fmla="*/ 1212 w 2522162"/>
              <a:gd name="connsiteY0" fmla="*/ 420167 h 3887787"/>
              <a:gd name="connsiteX1" fmla="*/ 3779 w 2522162"/>
              <a:gd name="connsiteY1" fmla="*/ 0 h 3887787"/>
              <a:gd name="connsiteX2" fmla="*/ 2101995 w 2522162"/>
              <a:gd name="connsiteY2" fmla="*/ 0 h 3887787"/>
              <a:gd name="connsiteX3" fmla="*/ 2522162 w 2522162"/>
              <a:gd name="connsiteY3" fmla="*/ 420167 h 3887787"/>
              <a:gd name="connsiteX4" fmla="*/ 2522162 w 2522162"/>
              <a:gd name="connsiteY4" fmla="*/ 3467620 h 3887787"/>
              <a:gd name="connsiteX5" fmla="*/ 2101995 w 2522162"/>
              <a:gd name="connsiteY5" fmla="*/ 3887787 h 3887787"/>
              <a:gd name="connsiteX6" fmla="*/ 10979 w 2522162"/>
              <a:gd name="connsiteY6" fmla="*/ 3887787 h 3887787"/>
              <a:gd name="connsiteX7" fmla="*/ 1212 w 2522162"/>
              <a:gd name="connsiteY7" fmla="*/ 3467620 h 3887787"/>
              <a:gd name="connsiteX8" fmla="*/ 1212 w 2522162"/>
              <a:gd name="connsiteY8" fmla="*/ 420167 h 3887787"/>
              <a:gd name="connsiteX0" fmla="*/ 0 w 2520950"/>
              <a:gd name="connsiteY0" fmla="*/ 420167 h 3887787"/>
              <a:gd name="connsiteX1" fmla="*/ 25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97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2933 w 2523883"/>
              <a:gd name="connsiteY0" fmla="*/ 420167 h 3890962"/>
              <a:gd name="connsiteX1" fmla="*/ 5500 w 2523883"/>
              <a:gd name="connsiteY1" fmla="*/ 0 h 3890962"/>
              <a:gd name="connsiteX2" fmla="*/ 2103716 w 2523883"/>
              <a:gd name="connsiteY2" fmla="*/ 0 h 3890962"/>
              <a:gd name="connsiteX3" fmla="*/ 2523883 w 2523883"/>
              <a:gd name="connsiteY3" fmla="*/ 420167 h 3890962"/>
              <a:gd name="connsiteX4" fmla="*/ 2523883 w 2523883"/>
              <a:gd name="connsiteY4" fmla="*/ 3467620 h 3890962"/>
              <a:gd name="connsiteX5" fmla="*/ 2103716 w 2523883"/>
              <a:gd name="connsiteY5" fmla="*/ 3887787 h 3890962"/>
              <a:gd name="connsiteX6" fmla="*/ 0 w 2523883"/>
              <a:gd name="connsiteY6" fmla="*/ 3890962 h 3890962"/>
              <a:gd name="connsiteX7" fmla="*/ 2933 w 2523883"/>
              <a:gd name="connsiteY7" fmla="*/ 3467620 h 3890962"/>
              <a:gd name="connsiteX8" fmla="*/ 2933 w 2523883"/>
              <a:gd name="connsiteY8" fmla="*/ 420167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83" h="3890962">
                <a:moveTo>
                  <a:pt x="2933" y="420167"/>
                </a:moveTo>
                <a:cubicBezTo>
                  <a:pt x="2933" y="188115"/>
                  <a:pt x="3848" y="7200"/>
                  <a:pt x="5500" y="0"/>
                </a:cubicBezTo>
                <a:lnTo>
                  <a:pt x="2103716" y="0"/>
                </a:lnTo>
                <a:cubicBezTo>
                  <a:pt x="2335768" y="0"/>
                  <a:pt x="2523883" y="188115"/>
                  <a:pt x="2523883" y="420167"/>
                </a:cubicBezTo>
                <a:lnTo>
                  <a:pt x="2523883" y="3467620"/>
                </a:lnTo>
                <a:cubicBezTo>
                  <a:pt x="2523883" y="3699672"/>
                  <a:pt x="2335768" y="3887787"/>
                  <a:pt x="2103716" y="3887787"/>
                </a:cubicBezTo>
                <a:lnTo>
                  <a:pt x="0" y="3890962"/>
                </a:lnTo>
                <a:cubicBezTo>
                  <a:pt x="2998" y="3886937"/>
                  <a:pt x="2933" y="3699672"/>
                  <a:pt x="2933" y="3467620"/>
                </a:cubicBezTo>
                <a:lnTo>
                  <a:pt x="2933" y="420167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Bildtext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5280D6D-BD7E-E1E7-57D1-E271FE66D11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4F0B98A-B981-A694-C118-65F4C7D5C75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9B05A89-3CBD-78F2-0783-6AB2E347D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17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701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-Grafik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9" name="SmartArt-Platzhalter 8">
            <a:extLst>
              <a:ext uri="{FF2B5EF4-FFF2-40B4-BE49-F238E27FC236}">
                <a16:creationId xmlns:a16="http://schemas.microsoft.com/office/drawing/2014/main" id="{BDAF5163-5B9C-3A5E-18CD-3EC42AA4ED51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5657850" y="981075"/>
            <a:ext cx="4398963" cy="532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FD3BC6C-D117-08C2-67FD-BAA5351D3BC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FF78973-16AC-CD6A-D17D-5A1E8E5F857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8C3B64E-67E7-35E0-479E-FDC3A4E39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0AB025ED-CD1D-459E-944B-ECD8E141EE8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18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-Grafik un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6" y="908720"/>
            <a:ext cx="9001125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6" y="1556792"/>
            <a:ext cx="9001125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9" name="SmartArt-Platzhalter 8">
            <a:extLst>
              <a:ext uri="{FF2B5EF4-FFF2-40B4-BE49-F238E27FC236}">
                <a16:creationId xmlns:a16="http://schemas.microsoft.com/office/drawing/2014/main" id="{311DF2E4-B32D-706E-4232-C37DAA40DFC9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1055688" y="3429000"/>
            <a:ext cx="9001125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33E8B50-AA9B-98BE-F15C-EA909313A362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309FA34-D92E-D3ED-8276-DEAB8749261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3C086F3-43A8-507E-C00D-52726A14E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8B2310BE-EDC5-BD85-AA76-DDC9BCF4A4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9001125" cy="1223838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7112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Gr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6" y="908720"/>
            <a:ext cx="9001125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6" y="1556792"/>
            <a:ext cx="9001125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617A0E-EF06-E38A-3F37-C820A175AA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5688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F6E6E7E3-7910-9B79-24B1-F9F3365AECA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24122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1D6540BD-1B9B-9F63-7E12-A20A6080183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83847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74D5BDF0-EE01-0ED7-2A62-A619E0346C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34864" y="3429000"/>
            <a:ext cx="1435100" cy="2666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C380927-E089-F057-1718-00B34513F9A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5779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28" name="Textplatzhalter 26">
            <a:extLst>
              <a:ext uri="{FF2B5EF4-FFF2-40B4-BE49-F238E27FC236}">
                <a16:creationId xmlns:a16="http://schemas.microsoft.com/office/drawing/2014/main" id="{F84861F7-FEA9-FE9C-F27D-B03C9DDEFA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23488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29" name="Textplatzhalter 26">
            <a:extLst>
              <a:ext uri="{FF2B5EF4-FFF2-40B4-BE49-F238E27FC236}">
                <a16:creationId xmlns:a16="http://schemas.microsoft.com/office/drawing/2014/main" id="{A3472C4A-0C0D-63EE-5C68-51123FF59E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74505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sp>
        <p:nvSpPr>
          <p:cNvPr id="30" name="Textplatzhalter 26">
            <a:extLst>
              <a:ext uri="{FF2B5EF4-FFF2-40B4-BE49-F238E27FC236}">
                <a16:creationId xmlns:a16="http://schemas.microsoft.com/office/drawing/2014/main" id="{F547A680-00C4-347C-F7BF-911FF942089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51648" y="2970213"/>
            <a:ext cx="809625" cy="3683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de-DE" dirty="0"/>
              <a:t>Zahl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C6FA93E-8069-A9F8-5B52-4C55260D8481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50008F7-8852-0B98-C8B8-7CD82AFC1472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B7202F6-1129-0FAA-4F59-03FA0DB56C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10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platzhalter 1">
            <a:extLst>
              <a:ext uri="{FF2B5EF4-FFF2-40B4-BE49-F238E27FC236}">
                <a16:creationId xmlns:a16="http://schemas.microsoft.com/office/drawing/2014/main" id="{B293143E-85B2-47BE-912A-5996E800A1FC}"/>
              </a:ext>
            </a:extLst>
          </p:cNvPr>
          <p:cNvSpPr txBox="1">
            <a:spLocks/>
          </p:cNvSpPr>
          <p:nvPr userDrawn="1"/>
        </p:nvSpPr>
        <p:spPr>
          <a:xfrm>
            <a:off x="900000" y="4500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300" b="1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7D808C8-4B7A-AA90-3956-9914809DC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688" y="1592263"/>
            <a:ext cx="9001125" cy="47164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117005-F584-4750-3E56-2A5A91C1DC72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FFBEF36-76FC-5317-EA05-7AC06AED13BB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BA9494C-E259-5D9E-C85C-A8100E9C9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4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Wei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454B939E-6EE0-77E5-22DD-6ABA7EAD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D8C28AE-DA33-D3B6-E33B-FFBD01AF87E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0B6E608-8AD3-8C59-B909-B0B17B1EA319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5A7A453-3A0F-5AB1-9955-0AF8CFFD0C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841333FC-6A9C-EE8E-6FC3-9C2732D86F1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278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4C18EEB-CBDC-66A6-3A74-1F660DDCAE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Vollflächiges Bild einsetzen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78D7FB-E521-0924-B60B-9AC13C99A24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5E21C6-762E-47AD-ABC9-BBADE7C73B88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7BE0A9-A895-B7D5-07A7-040517BDA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854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zzword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4C18EEB-CBDC-66A6-3A74-1F660DDCAE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35760" y="0"/>
            <a:ext cx="8256240" cy="6858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Vollflächiges Bild einsetzen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978D7FB-E521-0924-B60B-9AC13C99A24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D5E21C6-762E-47AD-ABC9-BBADE7C73B88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7BE0A9-A895-B7D5-07A7-040517BDA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7783ADE-3870-3F46-AC52-E14D737BD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2132856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E375FA45-653B-76E5-288D-CBEAC2AB5B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687" y="3148406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511EA42-7846-26B9-530A-92E744CC70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55687" y="4163957"/>
            <a:ext cx="273605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Buzzword</a:t>
            </a:r>
          </a:p>
        </p:txBody>
      </p:sp>
    </p:spTree>
    <p:extLst>
      <p:ext uri="{BB962C8B-B14F-4D97-AF65-F5344CB8AC3E}">
        <p14:creationId xmlns:p14="http://schemas.microsoft.com/office/powerpoint/2010/main" val="3454112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1F302E-B710-D5F7-E7C4-A6292297D41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3F3A16E-3521-39CC-55F7-98B50B463B5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83F0CE-FA88-322D-A544-9DC5E39D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FD14DE-3EB8-77E9-D449-66BCD1AF84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9456" y="1989138"/>
            <a:ext cx="1314911" cy="1087876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4E401C-22F6-9C46-71E1-07E5E921E3A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55913" y="1557339"/>
            <a:ext cx="6480448" cy="36004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917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+ Bi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61F302E-B710-D5F7-E7C4-A6292297D41C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53F3A16E-3521-39CC-55F7-98B50B463B5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D83F0CE-FA88-322D-A544-9DC5E39D9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B06CE94-2B14-A3E8-6B5C-1CDCABB84F9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75392" y="1988394"/>
            <a:ext cx="1267200" cy="187325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e-DE" dirty="0"/>
              <a:t>Portraitbild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7C91B68-E216-F7C4-59B9-2C5147DFE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9456" y="1989138"/>
            <a:ext cx="1314911" cy="1087876"/>
          </a:xfrm>
          <a:prstGeom prst="rect">
            <a:avLst/>
          </a:prstGeom>
        </p:spPr>
      </p:pic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D5F199BD-5884-4AC0-B316-B9EC3586A8F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855913" y="1557338"/>
            <a:ext cx="5400327" cy="4031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929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er-Clus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0016" y="981074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D310DE34-E8B9-CBF2-DB05-50D2D425A37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230429" y="981074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9A232EA6-8FF7-450C-C306-65C90BDCAFC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40016" y="3682393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E507078D-3641-59E2-4703-AFAE3A65D23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230429" y="3682393"/>
            <a:ext cx="2880320" cy="25926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7905AAF-3B9F-B6C2-0F05-794DF5909B89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9611235-FF89-757A-2D47-3EE7FABDD157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460E1D8-9BCA-BFCF-4934-F793D1B8BD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16639F78-1FEB-514F-11B5-968D1AE2203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34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Kontakt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AF3EB84-DA24-BC5B-FD0B-D8E2A898C6F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575351"/>
            <a:ext cx="4093029" cy="9895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LEA </a:t>
            </a:r>
            <a:r>
              <a:rPr lang="de-DE" dirty="0" err="1"/>
              <a:t>LandesEnergieAgentur</a:t>
            </a:r>
            <a:r>
              <a:rPr lang="de-DE" dirty="0"/>
              <a:t> Hessen GmbH</a:t>
            </a:r>
          </a:p>
          <a:p>
            <a:r>
              <a:rPr lang="de-DE" dirty="0"/>
              <a:t>Mainzer Straße 118</a:t>
            </a:r>
          </a:p>
          <a:p>
            <a:r>
              <a:rPr lang="de-DE" dirty="0"/>
              <a:t>65189 Wiesbaden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080C06C-3DE8-3BED-E5A8-4F6466BE1964}"/>
              </a:ext>
            </a:extLst>
          </p:cNvPr>
          <p:cNvGrpSpPr/>
          <p:nvPr userDrawn="1"/>
        </p:nvGrpSpPr>
        <p:grpSpPr>
          <a:xfrm>
            <a:off x="1179638" y="1553379"/>
            <a:ext cx="4409659" cy="4409659"/>
            <a:chOff x="1258471" y="1299618"/>
            <a:chExt cx="4937714" cy="493771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EF09426-D8F0-3C54-6188-4CA90AC9A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8471" y="1299618"/>
              <a:ext cx="4937714" cy="493771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51DC2BE-41B3-FBC8-48FC-0CD3AF058756}"/>
                </a:ext>
              </a:extLst>
            </p:cNvPr>
            <p:cNvSpPr txBox="1"/>
            <p:nvPr/>
          </p:nvSpPr>
          <p:spPr>
            <a:xfrm>
              <a:off x="3877144" y="2202770"/>
              <a:ext cx="1151802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Kassel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2526E7E-2190-3CC4-2870-7859276F50C6}"/>
                </a:ext>
              </a:extLst>
            </p:cNvPr>
            <p:cNvSpPr txBox="1"/>
            <p:nvPr/>
          </p:nvSpPr>
          <p:spPr>
            <a:xfrm>
              <a:off x="2833744" y="3381555"/>
              <a:ext cx="1227631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Gießen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D116EEF-41A9-1F9A-73FA-525A8F3F4200}"/>
                </a:ext>
              </a:extLst>
            </p:cNvPr>
            <p:cNvSpPr txBox="1"/>
            <p:nvPr/>
          </p:nvSpPr>
          <p:spPr>
            <a:xfrm>
              <a:off x="1390533" y="4867506"/>
              <a:ext cx="1515125" cy="379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/>
                <a:t>Wiesbaden</a:t>
              </a:r>
            </a:p>
          </p:txBody>
        </p:sp>
      </p:grp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718900B-EC79-A893-67AC-1B813DA9E6F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80952" y="2780928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www.lea-hessen.de</a:t>
            </a:r>
            <a:endParaRPr lang="de-DE" dirty="0"/>
          </a:p>
        </p:txBody>
      </p:sp>
      <p:pic>
        <p:nvPicPr>
          <p:cNvPr id="15" name="Grafik 14" descr="Ein Bild, das Grafiken, Symbol, Farbigkeit, rot enthält.&#10;&#10;Automatisch generierte Beschreibung">
            <a:extLst>
              <a:ext uri="{FF2B5EF4-FFF2-40B4-BE49-F238E27FC236}">
                <a16:creationId xmlns:a16="http://schemas.microsoft.com/office/drawing/2014/main" id="{B161BE32-6CB6-5040-9363-BC7615A352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19" y="3776120"/>
            <a:ext cx="317461" cy="243387"/>
          </a:xfrm>
          <a:prstGeom prst="rect">
            <a:avLst/>
          </a:prstGeom>
        </p:spPr>
      </p:pic>
      <p:pic>
        <p:nvPicPr>
          <p:cNvPr id="17" name="Grafik 16" descr="Ein Bild, das Logo, Grafiken, Symbol, Schrift enthält.&#10;&#10;Automatisch generierte Beschreibung">
            <a:extLst>
              <a:ext uri="{FF2B5EF4-FFF2-40B4-BE49-F238E27FC236}">
                <a16:creationId xmlns:a16="http://schemas.microsoft.com/office/drawing/2014/main" id="{D846DCE9-05C8-26B1-EF9B-B4E6EF93BF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01" y="3290380"/>
            <a:ext cx="275133" cy="264551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C988A552-AD68-4DE0-C754-D44E0A1B0E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80952" y="3246835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0611 95017 8400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FA575667-85B8-58F6-D5DE-5A59E430F75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80952" y="3712742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lea@lea-hessen.de</a:t>
            </a:r>
            <a:endParaRPr lang="de-DE" dirty="0"/>
          </a:p>
        </p:txBody>
      </p:sp>
      <p:pic>
        <p:nvPicPr>
          <p:cNvPr id="21" name="Grafik 20" descr="Ein Bild, das Symbol, Kreis, Grafiken, Logo enthält.&#10;&#10;Automatisch generierte Beschreibung">
            <a:extLst>
              <a:ext uri="{FF2B5EF4-FFF2-40B4-BE49-F238E27FC236}">
                <a16:creationId xmlns:a16="http://schemas.microsoft.com/office/drawing/2014/main" id="{DED34E55-F68A-0ECE-8C93-1953AC4D20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10" y="2807610"/>
            <a:ext cx="296297" cy="296297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1A74AB3-D02A-8B2A-638D-649AE04FCBDE}"/>
              </a:ext>
            </a:extLst>
          </p:cNvPr>
          <p:cNvGrpSpPr/>
          <p:nvPr userDrawn="1"/>
        </p:nvGrpSpPr>
        <p:grpSpPr>
          <a:xfrm>
            <a:off x="6178410" y="5443258"/>
            <a:ext cx="2801304" cy="393707"/>
            <a:chOff x="5360165" y="5178803"/>
            <a:chExt cx="2801304" cy="393707"/>
          </a:xfrm>
        </p:grpSpPr>
        <p:pic>
          <p:nvPicPr>
            <p:cNvPr id="23" name="Grafik 22" descr="Ein Bild, das Symbol, Logo, Grafiken, Schrift enthält.&#10;&#10;Automatisch generierte Beschreibung">
              <a:extLst>
                <a:ext uri="{FF2B5EF4-FFF2-40B4-BE49-F238E27FC236}">
                  <a16:creationId xmlns:a16="http://schemas.microsoft.com/office/drawing/2014/main" id="{5F8A170E-286B-9B52-D46A-1E8C27059A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3099" y="5202395"/>
              <a:ext cx="381000" cy="370114"/>
            </a:xfrm>
            <a:prstGeom prst="rect">
              <a:avLst/>
            </a:prstGeom>
          </p:spPr>
        </p:pic>
        <p:pic>
          <p:nvPicPr>
            <p:cNvPr id="25" name="Grafik 24" descr="Ein Bild, das Kreis, Grafiken, Design enthält.&#10;&#10;Automatisch generierte Beschreibung">
              <a:extLst>
                <a:ext uri="{FF2B5EF4-FFF2-40B4-BE49-F238E27FC236}">
                  <a16:creationId xmlns:a16="http://schemas.microsoft.com/office/drawing/2014/main" id="{7BC290B4-8C7E-3144-C25D-2F67A6727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165" y="5191509"/>
              <a:ext cx="381000" cy="381000"/>
            </a:xfrm>
            <a:prstGeom prst="rect">
              <a:avLst/>
            </a:prstGeom>
          </p:spPr>
        </p:pic>
        <p:pic>
          <p:nvPicPr>
            <p:cNvPr id="27" name="Grafik 26" descr="Ein Bild, das Kreis, Logo, Grafiken, Symbol enthält.&#10;&#10;Automatisch generierte Beschreibung">
              <a:extLst>
                <a:ext uri="{FF2B5EF4-FFF2-40B4-BE49-F238E27FC236}">
                  <a16:creationId xmlns:a16="http://schemas.microsoft.com/office/drawing/2014/main" id="{60EAD6EB-13A2-A6E7-DD78-D6BC3DCC85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0787" y="5191509"/>
              <a:ext cx="380999" cy="380999"/>
            </a:xfrm>
            <a:prstGeom prst="rect">
              <a:avLst/>
            </a:prstGeom>
          </p:spPr>
        </p:pic>
        <p:pic>
          <p:nvPicPr>
            <p:cNvPr id="29" name="Grafik 28" descr="Ein Bild, das Electric Blue (Farbe), Blau, Grafiken, Reihe enthält.&#10;&#10;Automatisch generierte Beschreibung">
              <a:extLst>
                <a:ext uri="{FF2B5EF4-FFF2-40B4-BE49-F238E27FC236}">
                  <a16:creationId xmlns:a16="http://schemas.microsoft.com/office/drawing/2014/main" id="{5EE262B6-F0F9-0871-8A0F-FC2B990BC2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6033" y="5202395"/>
              <a:ext cx="412820" cy="370115"/>
            </a:xfrm>
            <a:prstGeom prst="rect">
              <a:avLst/>
            </a:prstGeom>
          </p:spPr>
        </p:pic>
        <p:pic>
          <p:nvPicPr>
            <p:cNvPr id="31" name="Grafik 30" descr="Ein Bild, das Grafiken, Electric Blue (Farbe), Screenshot, Kreis enthält.&#10;&#10;Automatisch generierte Beschreibung">
              <a:extLst>
                <a:ext uri="{FF2B5EF4-FFF2-40B4-BE49-F238E27FC236}">
                  <a16:creationId xmlns:a16="http://schemas.microsoft.com/office/drawing/2014/main" id="{25E70DD7-9F37-7A08-92D5-EE5DAB985F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3720" y="5178803"/>
              <a:ext cx="557749" cy="393706"/>
            </a:xfrm>
            <a:prstGeom prst="rect">
              <a:avLst/>
            </a:prstGeom>
          </p:spPr>
        </p:pic>
      </p:grp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175B303E-AEAF-F0DC-6CD3-0707566419D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627376"/>
            <a:ext cx="3960813" cy="5921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Aktuelles immer auch auf </a:t>
            </a:r>
            <a:r>
              <a:rPr lang="de-DE" dirty="0" err="1"/>
              <a:t>Social</a:t>
            </a:r>
            <a:r>
              <a:rPr lang="de-DE" dirty="0"/>
              <a:t> Media und unserer Website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4342DE-8012-DC6E-03D4-685C5DCDDC8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5F4F490-CE54-5816-8E82-147397F4632A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D6191FC7-03E9-6D04-3416-21355F23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133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1" name="Bildplatzhalter 28">
            <a:extLst>
              <a:ext uri="{FF2B5EF4-FFF2-40B4-BE49-F238E27FC236}">
                <a16:creationId xmlns:a16="http://schemas.microsoft.com/office/drawing/2014/main" id="{C5F9AA22-EBCD-E192-FA74-3E745C032A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161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2" name="Textplatzhalter 32">
            <a:extLst>
              <a:ext uri="{FF2B5EF4-FFF2-40B4-BE49-F238E27FC236}">
                <a16:creationId xmlns:a16="http://schemas.microsoft.com/office/drawing/2014/main" id="{7500A9EF-CC8C-DE96-9E44-1660EB2958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156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3" name="Textplatzhalter 38">
            <a:extLst>
              <a:ext uri="{FF2B5EF4-FFF2-40B4-BE49-F238E27FC236}">
                <a16:creationId xmlns:a16="http://schemas.microsoft.com/office/drawing/2014/main" id="{79BECA7A-57B1-7023-C5C8-FDE53A119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161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4" name="Bildplatzhalter 28">
            <a:extLst>
              <a:ext uri="{FF2B5EF4-FFF2-40B4-BE49-F238E27FC236}">
                <a16:creationId xmlns:a16="http://schemas.microsoft.com/office/drawing/2014/main" id="{20E8B0F9-6344-B1C7-9DD0-807851A8D8D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8165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5" name="Textplatzhalter 32">
            <a:extLst>
              <a:ext uri="{FF2B5EF4-FFF2-40B4-BE49-F238E27FC236}">
                <a16:creationId xmlns:a16="http://schemas.microsoft.com/office/drawing/2014/main" id="{3AD47F31-4052-9912-4644-EF0736042D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160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6" name="Textplatzhalter 38">
            <a:extLst>
              <a:ext uri="{FF2B5EF4-FFF2-40B4-BE49-F238E27FC236}">
                <a16:creationId xmlns:a16="http://schemas.microsoft.com/office/drawing/2014/main" id="{1B7EB4D2-6AC9-45AC-9D85-3CB1EB3EB8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65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391233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040F4DC8-092B-0062-1162-A1E6B50C0E0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135560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435156F7-9F68-A5CD-7323-F8664F1C1A8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13672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666A9431-21C0-FE04-BAA3-F7D153AF08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891783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4CA31373-240C-20EC-B063-BAF2E2C274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158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6DD77351-289D-8922-EE0B-AB48D7D22B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35115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2">
            <a:extLst>
              <a:ext uri="{FF2B5EF4-FFF2-40B4-BE49-F238E27FC236}">
                <a16:creationId xmlns:a16="http://schemas.microsoft.com/office/drawing/2014/main" id="{78FC2FD7-5781-D4DC-AA12-1B924C0C8B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4736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1F9CA255-118A-1198-7F03-93C449812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5559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3" name="Textplatzhalter 38">
            <a:extLst>
              <a:ext uri="{FF2B5EF4-FFF2-40B4-BE49-F238E27FC236}">
                <a16:creationId xmlns:a16="http://schemas.microsoft.com/office/drawing/2014/main" id="{D9C69775-8FA6-80B2-AC3A-8254F1C0F7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8231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4" name="Textplatzhalter 38">
            <a:extLst>
              <a:ext uri="{FF2B5EF4-FFF2-40B4-BE49-F238E27FC236}">
                <a16:creationId xmlns:a16="http://schemas.microsoft.com/office/drawing/2014/main" id="{FC0C7B4A-1BE7-1BF6-0436-A94163215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05180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79110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106CDB-6C04-06DE-4227-255EB38E7832}"/>
              </a:ext>
            </a:extLst>
          </p:cNvPr>
          <p:cNvSpPr txBox="1">
            <a:spLocks/>
          </p:cNvSpPr>
          <p:nvPr userDrawn="1"/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26" name="Bildplatzhalter 28">
            <a:extLst>
              <a:ext uri="{FF2B5EF4-FFF2-40B4-BE49-F238E27FC236}">
                <a16:creationId xmlns:a16="http://schemas.microsoft.com/office/drawing/2014/main" id="{B2EA60E9-CBC1-C80B-3758-074D9A16A6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55688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7" name="Textplatzhalter 32">
            <a:extLst>
              <a:ext uri="{FF2B5EF4-FFF2-40B4-BE49-F238E27FC236}">
                <a16:creationId xmlns:a16="http://schemas.microsoft.com/office/drawing/2014/main" id="{7B8FF2F4-4C27-200B-A951-EED8380A2D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71245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8" name="Textplatzhalter 38">
            <a:extLst>
              <a:ext uri="{FF2B5EF4-FFF2-40B4-BE49-F238E27FC236}">
                <a16:creationId xmlns:a16="http://schemas.microsoft.com/office/drawing/2014/main" id="{91BFBEA9-BF53-AEC6-E89E-924AF04CEF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71689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985ACDD-AE1D-8806-7FCF-B40997E3D3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94725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FCE47FCF-57F8-3851-D081-6D25170EE66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4725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A540064C-F81F-FE0B-02FE-6EC2BFE3C81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780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2" name="Textplatzhalter 32">
            <a:extLst>
              <a:ext uri="{FF2B5EF4-FFF2-40B4-BE49-F238E27FC236}">
                <a16:creationId xmlns:a16="http://schemas.microsoft.com/office/drawing/2014/main" id="{62240476-2667-0A0E-B330-61E1245372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95781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3" name="Textplatzhalter 38">
            <a:extLst>
              <a:ext uri="{FF2B5EF4-FFF2-40B4-BE49-F238E27FC236}">
                <a16:creationId xmlns:a16="http://schemas.microsoft.com/office/drawing/2014/main" id="{D81B17B0-B1D7-C523-C14D-3E9000ECBC8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225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794D72E3-1CB4-78DF-8DCD-136572C695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1245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5" name="Textplatzhalter 38">
            <a:extLst>
              <a:ext uri="{FF2B5EF4-FFF2-40B4-BE49-F238E27FC236}">
                <a16:creationId xmlns:a16="http://schemas.microsoft.com/office/drawing/2014/main" id="{74F67899-416B-6517-1EC5-72B57F0958C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71689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7D3D7CC0-A53E-73D4-472D-EEB116B8525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95781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8">
            <a:extLst>
              <a:ext uri="{FF2B5EF4-FFF2-40B4-BE49-F238E27FC236}">
                <a16:creationId xmlns:a16="http://schemas.microsoft.com/office/drawing/2014/main" id="{81242AAE-8E2E-B867-374B-4A5A4BCEE4D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96225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428661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2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1" name="Bildplatzhalter 28">
            <a:extLst>
              <a:ext uri="{FF2B5EF4-FFF2-40B4-BE49-F238E27FC236}">
                <a16:creationId xmlns:a16="http://schemas.microsoft.com/office/drawing/2014/main" id="{C5F9AA22-EBCD-E192-FA74-3E745C032AE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161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2" name="Textplatzhalter 32">
            <a:extLst>
              <a:ext uri="{FF2B5EF4-FFF2-40B4-BE49-F238E27FC236}">
                <a16:creationId xmlns:a16="http://schemas.microsoft.com/office/drawing/2014/main" id="{7500A9EF-CC8C-DE96-9E44-1660EB2958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156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3" name="Textplatzhalter 38">
            <a:extLst>
              <a:ext uri="{FF2B5EF4-FFF2-40B4-BE49-F238E27FC236}">
                <a16:creationId xmlns:a16="http://schemas.microsoft.com/office/drawing/2014/main" id="{79BECA7A-57B1-7023-C5C8-FDE53A1198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161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4" name="Bildplatzhalter 28">
            <a:extLst>
              <a:ext uri="{FF2B5EF4-FFF2-40B4-BE49-F238E27FC236}">
                <a16:creationId xmlns:a16="http://schemas.microsoft.com/office/drawing/2014/main" id="{20E8B0F9-6344-B1C7-9DD0-807851A8D8D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816525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5" name="Textplatzhalter 32">
            <a:extLst>
              <a:ext uri="{FF2B5EF4-FFF2-40B4-BE49-F238E27FC236}">
                <a16:creationId xmlns:a16="http://schemas.microsoft.com/office/drawing/2014/main" id="{3AD47F31-4052-9912-4644-EF0736042D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160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6" name="Textplatzhalter 38">
            <a:extLst>
              <a:ext uri="{FF2B5EF4-FFF2-40B4-BE49-F238E27FC236}">
                <a16:creationId xmlns:a16="http://schemas.microsoft.com/office/drawing/2014/main" id="{1B7EB4D2-6AC9-45AC-9D85-3CB1EB3EB8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816524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113493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_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454B939E-6EE0-77E5-22DD-6ABA7EAD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87D2600-9CC5-31F4-CBCE-7837773E66C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6226076-6A37-8D2B-8E2E-5239E6867692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CEC599-24C0-E7F5-6F0D-17989CF770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3ECC7FE8-1353-5419-F7A3-DBFAB8BE6D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001125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1pPr>
            <a:lvl2pPr marL="538163" indent="-173038">
              <a:tabLst/>
              <a:defRPr sz="1600">
                <a:solidFill>
                  <a:schemeClr val="bg1"/>
                </a:solidFill>
              </a:defRPr>
            </a:lvl2pPr>
            <a:lvl3pPr marL="893763" indent="-173038">
              <a:tabLst/>
              <a:defRPr sz="1600">
                <a:solidFill>
                  <a:schemeClr val="bg1"/>
                </a:solidFill>
              </a:defRPr>
            </a:lvl3pPr>
            <a:lvl4pPr marL="1249363" indent="-173038">
              <a:tabLst/>
              <a:defRPr sz="1400">
                <a:solidFill>
                  <a:schemeClr val="bg1"/>
                </a:solidFill>
              </a:defRPr>
            </a:lvl4pPr>
            <a:lvl5pPr marL="1604963" indent="-173038"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827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3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040F4DC8-092B-0062-1162-A1E6B50C0E0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135560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435156F7-9F68-A5CD-7323-F8664F1C1A8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13672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666A9431-21C0-FE04-BAA3-F7D153AF08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891783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4CA31373-240C-20EC-B063-BAF2E2C274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15880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6DD77351-289D-8922-EE0B-AB48D7D22BB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35115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2">
            <a:extLst>
              <a:ext uri="{FF2B5EF4-FFF2-40B4-BE49-F238E27FC236}">
                <a16:creationId xmlns:a16="http://schemas.microsoft.com/office/drawing/2014/main" id="{78FC2FD7-5781-D4DC-AA12-1B924C0C8B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04736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1F9CA255-118A-1198-7F03-93C4498123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35559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3" name="Textplatzhalter 38">
            <a:extLst>
              <a:ext uri="{FF2B5EF4-FFF2-40B4-BE49-F238E27FC236}">
                <a16:creationId xmlns:a16="http://schemas.microsoft.com/office/drawing/2014/main" id="{D9C69775-8FA6-80B2-AC3A-8254F1C0F7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8231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44" name="Textplatzhalter 38">
            <a:extLst>
              <a:ext uri="{FF2B5EF4-FFF2-40B4-BE49-F238E27FC236}">
                <a16:creationId xmlns:a16="http://schemas.microsoft.com/office/drawing/2014/main" id="{FC0C7B4A-1BE7-1BF6-0436-A94163215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05180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115593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chprechpersonen-4 –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4D1998F-8946-676A-E818-65B3806083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Ansprechpersonen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A4C57F9-8056-5424-16AB-4DD3C19A4BB5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C1626BB3-588A-07A6-4648-1BC866FC11C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B157FED-6379-78B4-CB25-B4C101253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106CDB-6C04-06DE-4227-255EB38E7832}"/>
              </a:ext>
            </a:extLst>
          </p:cNvPr>
          <p:cNvSpPr txBox="1">
            <a:spLocks/>
          </p:cNvSpPr>
          <p:nvPr userDrawn="1"/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26" name="Bildplatzhalter 28">
            <a:extLst>
              <a:ext uri="{FF2B5EF4-FFF2-40B4-BE49-F238E27FC236}">
                <a16:creationId xmlns:a16="http://schemas.microsoft.com/office/drawing/2014/main" id="{B2EA60E9-CBC1-C80B-3758-074D9A16A6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55688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27" name="Textplatzhalter 32">
            <a:extLst>
              <a:ext uri="{FF2B5EF4-FFF2-40B4-BE49-F238E27FC236}">
                <a16:creationId xmlns:a16="http://schemas.microsoft.com/office/drawing/2014/main" id="{7B8FF2F4-4C27-200B-A951-EED8380A2D7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071245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8" name="Textplatzhalter 38">
            <a:extLst>
              <a:ext uri="{FF2B5EF4-FFF2-40B4-BE49-F238E27FC236}">
                <a16:creationId xmlns:a16="http://schemas.microsoft.com/office/drawing/2014/main" id="{91BFBEA9-BF53-AEC6-E89E-924AF04CEF4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71689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4985ACDD-AE1D-8806-7FCF-B40997E3D3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94725" y="201057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FCE47FCF-57F8-3851-D081-6D25170EE66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4725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1" name="Bildplatzhalter 28">
            <a:extLst>
              <a:ext uri="{FF2B5EF4-FFF2-40B4-BE49-F238E27FC236}">
                <a16:creationId xmlns:a16="http://schemas.microsoft.com/office/drawing/2014/main" id="{A540064C-F81F-FE0B-02FE-6EC2BFE3C81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63780" y="4316801"/>
            <a:ext cx="1727944" cy="199449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32" name="Textplatzhalter 32">
            <a:extLst>
              <a:ext uri="{FF2B5EF4-FFF2-40B4-BE49-F238E27FC236}">
                <a16:creationId xmlns:a16="http://schemas.microsoft.com/office/drawing/2014/main" id="{62240476-2667-0A0E-B330-61E1245372B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895781" y="1995805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3" name="Textplatzhalter 38">
            <a:extLst>
              <a:ext uri="{FF2B5EF4-FFF2-40B4-BE49-F238E27FC236}">
                <a16:creationId xmlns:a16="http://schemas.microsoft.com/office/drawing/2014/main" id="{D81B17B0-B1D7-C523-C14D-3E9000ECBC8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96225" y="2499862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4" name="Textplatzhalter 32">
            <a:extLst>
              <a:ext uri="{FF2B5EF4-FFF2-40B4-BE49-F238E27FC236}">
                <a16:creationId xmlns:a16="http://schemas.microsoft.com/office/drawing/2014/main" id="{794D72E3-1CB4-78DF-8DCD-136572C695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71245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5" name="Textplatzhalter 38">
            <a:extLst>
              <a:ext uri="{FF2B5EF4-FFF2-40B4-BE49-F238E27FC236}">
                <a16:creationId xmlns:a16="http://schemas.microsoft.com/office/drawing/2014/main" id="{74F67899-416B-6517-1EC5-72B57F0958C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71689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sp>
        <p:nvSpPr>
          <p:cNvPr id="36" name="Textplatzhalter 32">
            <a:extLst>
              <a:ext uri="{FF2B5EF4-FFF2-40B4-BE49-F238E27FC236}">
                <a16:creationId xmlns:a16="http://schemas.microsoft.com/office/drawing/2014/main" id="{7D3D7CC0-A53E-73D4-472D-EEB116B8525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895781" y="4310127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37" name="Textplatzhalter 38">
            <a:extLst>
              <a:ext uri="{FF2B5EF4-FFF2-40B4-BE49-F238E27FC236}">
                <a16:creationId xmlns:a16="http://schemas.microsoft.com/office/drawing/2014/main" id="{81242AAE-8E2E-B867-374B-4A5A4BCEE4D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896225" y="4814184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</p:spTree>
    <p:extLst>
      <p:ext uri="{BB962C8B-B14F-4D97-AF65-F5344CB8AC3E}">
        <p14:creationId xmlns:p14="http://schemas.microsoft.com/office/powerpoint/2010/main" val="1423584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EA7C808-437E-63AD-5202-23893FEA6874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10056813" cy="6858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Optional: Hintergrundbild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CBBDF44-CB04-098F-850E-E67F1DE3970F}"/>
              </a:ext>
            </a:extLst>
          </p:cNvPr>
          <p:cNvGrpSpPr/>
          <p:nvPr userDrawn="1"/>
        </p:nvGrpSpPr>
        <p:grpSpPr>
          <a:xfrm>
            <a:off x="10056813" y="0"/>
            <a:ext cx="2135187" cy="6858000"/>
            <a:chOff x="10056813" y="0"/>
            <a:chExt cx="2135187" cy="6858000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7C20F7D-994A-3D48-8ED9-725EFF605BC5}"/>
                </a:ext>
              </a:extLst>
            </p:cNvPr>
            <p:cNvSpPr/>
            <p:nvPr userDrawn="1"/>
          </p:nvSpPr>
          <p:spPr>
            <a:xfrm>
              <a:off x="10056813" y="0"/>
              <a:ext cx="213518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0064E21-37F6-BD8D-B32A-75D624D0F8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8"/>
            <a:stretch/>
          </p:blipFill>
          <p:spPr>
            <a:xfrm>
              <a:off x="10056813" y="0"/>
              <a:ext cx="2135187" cy="1581984"/>
            </a:xfrm>
            <a:prstGeom prst="rect">
              <a:avLst/>
            </a:prstGeom>
          </p:spPr>
        </p:pic>
      </p:grp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2272937"/>
            <a:ext cx="7922850" cy="2595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346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6">
            <a:extLst>
              <a:ext uri="{FF2B5EF4-FFF2-40B4-BE49-F238E27FC236}">
                <a16:creationId xmlns:a16="http://schemas.microsoft.com/office/drawing/2014/main" id="{414E59C7-8327-BBAF-62C2-FBFC186CCC6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9318171" cy="6858000"/>
          </a:xfrm>
          <a:prstGeom prst="rect">
            <a:avLst/>
          </a:prstGeom>
          <a:gradFill>
            <a:gsLst>
              <a:gs pos="60000">
                <a:schemeClr val="accent1"/>
              </a:gs>
              <a:gs pos="100000">
                <a:srgbClr val="68509C"/>
              </a:gs>
            </a:gsLst>
            <a:lin ang="0" scaled="0"/>
          </a:gradFill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Optional: Hintergrundbild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690677C3-9867-92EE-76B3-AA219A194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2708366"/>
            <a:ext cx="7931559" cy="1436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 Aufmerksamkeit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6234B7C-3999-DAF4-2E69-357E74E4BBC0}"/>
              </a:ext>
            </a:extLst>
          </p:cNvPr>
          <p:cNvGrpSpPr/>
          <p:nvPr userDrawn="1"/>
        </p:nvGrpSpPr>
        <p:grpSpPr>
          <a:xfrm>
            <a:off x="9318171" y="-18891"/>
            <a:ext cx="2873829" cy="6876891"/>
            <a:chOff x="9318171" y="-18891"/>
            <a:chExt cx="2873829" cy="6876891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AA5E5E1A-B611-C276-8AFC-CA0541E75B82}"/>
                </a:ext>
              </a:extLst>
            </p:cNvPr>
            <p:cNvSpPr/>
            <p:nvPr userDrawn="1"/>
          </p:nvSpPr>
          <p:spPr>
            <a:xfrm>
              <a:off x="9318171" y="0"/>
              <a:ext cx="287382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0064E21-37F6-BD8D-B32A-75D624D0F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2872" y="-18891"/>
              <a:ext cx="2859128" cy="2118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6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77E2229-649D-02BE-4DE9-38B69B6FD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47BC322-F479-3631-7D7C-F1AEDA96DD3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5E071D7A-318A-1421-BB56-241811126BE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3816A23-0FFA-6AF6-E264-0A7C4B265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056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links - Bild rech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83DA14C-3836-FDF0-4341-300CBD8D7904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52F041-C964-8C3B-DE3B-067BBAE4AEB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DC7F66D-D8D0-039D-DB86-0728FF00E0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BDD2037-8C96-EBC6-2528-1DC71D0B11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47528" y="2103936"/>
            <a:ext cx="6048672" cy="4204787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28">
            <a:extLst>
              <a:ext uri="{FF2B5EF4-FFF2-40B4-BE49-F238E27FC236}">
                <a16:creationId xmlns:a16="http://schemas.microsoft.com/office/drawing/2014/main" id="{822F5D2F-D62C-1B17-9968-7317E27C23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2224" y="1989138"/>
            <a:ext cx="2160240" cy="237596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de-DE" dirty="0"/>
              <a:t>Porträtbild</a:t>
            </a:r>
          </a:p>
        </p:txBody>
      </p:sp>
      <p:sp>
        <p:nvSpPr>
          <p:cNvPr id="11" name="Textplatzhalter 32">
            <a:extLst>
              <a:ext uri="{FF2B5EF4-FFF2-40B4-BE49-F238E27FC236}">
                <a16:creationId xmlns:a16="http://schemas.microsoft.com/office/drawing/2014/main" id="{C8F7AEC5-42C6-A362-9C86-59A8111B2F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1779" y="4653136"/>
            <a:ext cx="2160240" cy="432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12" name="Textplatzhalter 38">
            <a:extLst>
              <a:ext uri="{FF2B5EF4-FFF2-40B4-BE49-F238E27FC236}">
                <a16:creationId xmlns:a16="http://schemas.microsoft.com/office/drawing/2014/main" id="{EBD8C974-EC74-77C1-EC2B-BB7BC4DB3E7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12223" y="5157193"/>
            <a:ext cx="2160215" cy="1151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Position/Abteilung</a:t>
            </a:r>
          </a:p>
          <a:p>
            <a:pPr lvl="0"/>
            <a:r>
              <a:rPr lang="de-DE" dirty="0"/>
              <a:t>Rufnummer</a:t>
            </a:r>
          </a:p>
          <a:p>
            <a:pPr lvl="0"/>
            <a:r>
              <a:rPr lang="de-DE" dirty="0"/>
              <a:t>Mailadresse</a:t>
            </a:r>
          </a:p>
        </p:txBody>
      </p:sp>
      <p:pic>
        <p:nvPicPr>
          <p:cNvPr id="13" name="Grafik 12" descr="Büroklammer mit einfarbiger Füllung">
            <a:extLst>
              <a:ext uri="{FF2B5EF4-FFF2-40B4-BE49-F238E27FC236}">
                <a16:creationId xmlns:a16="http://schemas.microsoft.com/office/drawing/2014/main" id="{3A07C0A1-6F6D-E5C1-8E5A-6DB6E07E4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478" y="3613764"/>
            <a:ext cx="787049" cy="787049"/>
          </a:xfrm>
          <a:prstGeom prst="rect">
            <a:avLst/>
          </a:prstGeom>
        </p:spPr>
      </p:pic>
      <p:pic>
        <p:nvPicPr>
          <p:cNvPr id="14" name="Grafik 13" descr="Informationen mit einfarbiger Füllung">
            <a:extLst>
              <a:ext uri="{FF2B5EF4-FFF2-40B4-BE49-F238E27FC236}">
                <a16:creationId xmlns:a16="http://schemas.microsoft.com/office/drawing/2014/main" id="{5D6C1F23-989F-6BB3-96FD-3A338A568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478" y="4961244"/>
            <a:ext cx="787049" cy="787049"/>
          </a:xfrm>
          <a:prstGeom prst="rect">
            <a:avLst/>
          </a:prstGeom>
        </p:spPr>
      </p:pic>
      <p:pic>
        <p:nvPicPr>
          <p:cNvPr id="16" name="Grafik 15" descr="Balkendiagramm mit einfarbiger Füllung">
            <a:extLst>
              <a:ext uri="{FF2B5EF4-FFF2-40B4-BE49-F238E27FC236}">
                <a16:creationId xmlns:a16="http://schemas.microsoft.com/office/drawing/2014/main" id="{B12417B6-4A30-CF0A-563F-4716E76B9F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223" y="2191544"/>
            <a:ext cx="859944" cy="85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0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-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83DA14C-3836-FDF0-4341-300CBD8D7904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52F041-C964-8C3B-DE3B-067BBAE4AEB0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DC7F66D-D8D0-039D-DB86-0728FF00E0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2BDD2037-8C96-EBC6-2528-1DC71D0B11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241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– Text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2A17F58-C6A2-0ADC-C344-7E38B7D304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644844BE-5C08-ED55-3DFA-7BD9090EB9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4037" y="908720"/>
            <a:ext cx="432227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4583240-AB52-2834-B37D-8CDF594C4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4037" y="1556792"/>
            <a:ext cx="432227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6F245D8-33D8-391D-AA9E-CD2A2F426CBD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2E3F4A7-4033-D867-5CBE-B4C19AD82E6C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5BB42B9-F2FC-18CB-EC98-41932983D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4581E36D-C83F-EFC6-E414-99537CC442A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16726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56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701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kas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B0DE11DB-D05D-069A-E6E5-5B9FECC61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9001126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25510B7-C10F-8224-DFE7-81C3C39B85C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</p:spPr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CF7436C7-D695-79A2-2100-9D8F59078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9001126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4044060-9156-3511-861B-CC9A0324218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055688" y="2420888"/>
            <a:ext cx="6480175" cy="38878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 dirty="0"/>
              <a:t>Objekt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C2A83C-83FC-0E76-7E9B-E562607B5A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2929" y="2420939"/>
            <a:ext cx="2523883" cy="3890962"/>
          </a:xfrm>
          <a:custGeom>
            <a:avLst/>
            <a:gdLst>
              <a:gd name="connsiteX0" fmla="*/ 0 w 2520950"/>
              <a:gd name="connsiteY0" fmla="*/ 420167 h 3887787"/>
              <a:gd name="connsiteX1" fmla="*/ 4201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4201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101236 w 2622186"/>
              <a:gd name="connsiteY0" fmla="*/ 420167 h 3887787"/>
              <a:gd name="connsiteX1" fmla="*/ 103803 w 2622186"/>
              <a:gd name="connsiteY1" fmla="*/ 0 h 3887787"/>
              <a:gd name="connsiteX2" fmla="*/ 2202019 w 2622186"/>
              <a:gd name="connsiteY2" fmla="*/ 0 h 3887787"/>
              <a:gd name="connsiteX3" fmla="*/ 2622186 w 2622186"/>
              <a:gd name="connsiteY3" fmla="*/ 420167 h 3887787"/>
              <a:gd name="connsiteX4" fmla="*/ 2622186 w 2622186"/>
              <a:gd name="connsiteY4" fmla="*/ 3467620 h 3887787"/>
              <a:gd name="connsiteX5" fmla="*/ 2202019 w 2622186"/>
              <a:gd name="connsiteY5" fmla="*/ 3887787 h 3887787"/>
              <a:gd name="connsiteX6" fmla="*/ 521403 w 2622186"/>
              <a:gd name="connsiteY6" fmla="*/ 3887787 h 3887787"/>
              <a:gd name="connsiteX7" fmla="*/ 101236 w 2622186"/>
              <a:gd name="connsiteY7" fmla="*/ 3467620 h 3887787"/>
              <a:gd name="connsiteX8" fmla="*/ 101236 w 2622186"/>
              <a:gd name="connsiteY8" fmla="*/ 420167 h 3887787"/>
              <a:gd name="connsiteX0" fmla="*/ 0 w 2520950"/>
              <a:gd name="connsiteY0" fmla="*/ 420167 h 3887787"/>
              <a:gd name="connsiteX1" fmla="*/ 25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4201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80578 w 2601528"/>
              <a:gd name="connsiteY0" fmla="*/ 420167 h 3894987"/>
              <a:gd name="connsiteX1" fmla="*/ 83145 w 2601528"/>
              <a:gd name="connsiteY1" fmla="*/ 0 h 3894987"/>
              <a:gd name="connsiteX2" fmla="*/ 2181361 w 2601528"/>
              <a:gd name="connsiteY2" fmla="*/ 0 h 3894987"/>
              <a:gd name="connsiteX3" fmla="*/ 2601528 w 2601528"/>
              <a:gd name="connsiteY3" fmla="*/ 420167 h 3894987"/>
              <a:gd name="connsiteX4" fmla="*/ 2601528 w 2601528"/>
              <a:gd name="connsiteY4" fmla="*/ 3467620 h 3894987"/>
              <a:gd name="connsiteX5" fmla="*/ 2181361 w 2601528"/>
              <a:gd name="connsiteY5" fmla="*/ 3887787 h 3894987"/>
              <a:gd name="connsiteX6" fmla="*/ 111945 w 2601528"/>
              <a:gd name="connsiteY6" fmla="*/ 3894987 h 3894987"/>
              <a:gd name="connsiteX7" fmla="*/ 80578 w 2601528"/>
              <a:gd name="connsiteY7" fmla="*/ 3467620 h 3894987"/>
              <a:gd name="connsiteX8" fmla="*/ 80578 w 2601528"/>
              <a:gd name="connsiteY8" fmla="*/ 420167 h 3894987"/>
              <a:gd name="connsiteX0" fmla="*/ 0 w 2520950"/>
              <a:gd name="connsiteY0" fmla="*/ 420167 h 3894987"/>
              <a:gd name="connsiteX1" fmla="*/ 2567 w 2520950"/>
              <a:gd name="connsiteY1" fmla="*/ 0 h 3894987"/>
              <a:gd name="connsiteX2" fmla="*/ 2100783 w 2520950"/>
              <a:gd name="connsiteY2" fmla="*/ 0 h 3894987"/>
              <a:gd name="connsiteX3" fmla="*/ 2520950 w 2520950"/>
              <a:gd name="connsiteY3" fmla="*/ 420167 h 3894987"/>
              <a:gd name="connsiteX4" fmla="*/ 2520950 w 2520950"/>
              <a:gd name="connsiteY4" fmla="*/ 3467620 h 3894987"/>
              <a:gd name="connsiteX5" fmla="*/ 2100783 w 2520950"/>
              <a:gd name="connsiteY5" fmla="*/ 3887787 h 3894987"/>
              <a:gd name="connsiteX6" fmla="*/ 31367 w 2520950"/>
              <a:gd name="connsiteY6" fmla="*/ 3894987 h 3894987"/>
              <a:gd name="connsiteX7" fmla="*/ 0 w 2520950"/>
              <a:gd name="connsiteY7" fmla="*/ 3467620 h 3894987"/>
              <a:gd name="connsiteX8" fmla="*/ 0 w 2520950"/>
              <a:gd name="connsiteY8" fmla="*/ 420167 h 3894987"/>
              <a:gd name="connsiteX0" fmla="*/ 1212 w 2522162"/>
              <a:gd name="connsiteY0" fmla="*/ 420167 h 3902187"/>
              <a:gd name="connsiteX1" fmla="*/ 3779 w 2522162"/>
              <a:gd name="connsiteY1" fmla="*/ 0 h 3902187"/>
              <a:gd name="connsiteX2" fmla="*/ 2101995 w 2522162"/>
              <a:gd name="connsiteY2" fmla="*/ 0 h 3902187"/>
              <a:gd name="connsiteX3" fmla="*/ 2522162 w 2522162"/>
              <a:gd name="connsiteY3" fmla="*/ 420167 h 3902187"/>
              <a:gd name="connsiteX4" fmla="*/ 2522162 w 2522162"/>
              <a:gd name="connsiteY4" fmla="*/ 3467620 h 3902187"/>
              <a:gd name="connsiteX5" fmla="*/ 2101995 w 2522162"/>
              <a:gd name="connsiteY5" fmla="*/ 3887787 h 3902187"/>
              <a:gd name="connsiteX6" fmla="*/ 10979 w 2522162"/>
              <a:gd name="connsiteY6" fmla="*/ 3902187 h 3902187"/>
              <a:gd name="connsiteX7" fmla="*/ 1212 w 2522162"/>
              <a:gd name="connsiteY7" fmla="*/ 3467620 h 3902187"/>
              <a:gd name="connsiteX8" fmla="*/ 1212 w 2522162"/>
              <a:gd name="connsiteY8" fmla="*/ 420167 h 3902187"/>
              <a:gd name="connsiteX0" fmla="*/ 1212 w 2522162"/>
              <a:gd name="connsiteY0" fmla="*/ 420167 h 3887787"/>
              <a:gd name="connsiteX1" fmla="*/ 3779 w 2522162"/>
              <a:gd name="connsiteY1" fmla="*/ 0 h 3887787"/>
              <a:gd name="connsiteX2" fmla="*/ 2101995 w 2522162"/>
              <a:gd name="connsiteY2" fmla="*/ 0 h 3887787"/>
              <a:gd name="connsiteX3" fmla="*/ 2522162 w 2522162"/>
              <a:gd name="connsiteY3" fmla="*/ 420167 h 3887787"/>
              <a:gd name="connsiteX4" fmla="*/ 2522162 w 2522162"/>
              <a:gd name="connsiteY4" fmla="*/ 3467620 h 3887787"/>
              <a:gd name="connsiteX5" fmla="*/ 2101995 w 2522162"/>
              <a:gd name="connsiteY5" fmla="*/ 3887787 h 3887787"/>
              <a:gd name="connsiteX6" fmla="*/ 10979 w 2522162"/>
              <a:gd name="connsiteY6" fmla="*/ 3887787 h 3887787"/>
              <a:gd name="connsiteX7" fmla="*/ 1212 w 2522162"/>
              <a:gd name="connsiteY7" fmla="*/ 3467620 h 3887787"/>
              <a:gd name="connsiteX8" fmla="*/ 1212 w 2522162"/>
              <a:gd name="connsiteY8" fmla="*/ 420167 h 3887787"/>
              <a:gd name="connsiteX0" fmla="*/ 0 w 2520950"/>
              <a:gd name="connsiteY0" fmla="*/ 420167 h 3887787"/>
              <a:gd name="connsiteX1" fmla="*/ 2567 w 2520950"/>
              <a:gd name="connsiteY1" fmla="*/ 0 h 3887787"/>
              <a:gd name="connsiteX2" fmla="*/ 2100783 w 2520950"/>
              <a:gd name="connsiteY2" fmla="*/ 0 h 3887787"/>
              <a:gd name="connsiteX3" fmla="*/ 2520950 w 2520950"/>
              <a:gd name="connsiteY3" fmla="*/ 420167 h 3887787"/>
              <a:gd name="connsiteX4" fmla="*/ 2520950 w 2520950"/>
              <a:gd name="connsiteY4" fmla="*/ 3467620 h 3887787"/>
              <a:gd name="connsiteX5" fmla="*/ 2100783 w 2520950"/>
              <a:gd name="connsiteY5" fmla="*/ 3887787 h 3887787"/>
              <a:gd name="connsiteX6" fmla="*/ 9767 w 2520950"/>
              <a:gd name="connsiteY6" fmla="*/ 3887787 h 3887787"/>
              <a:gd name="connsiteX7" fmla="*/ 0 w 2520950"/>
              <a:gd name="connsiteY7" fmla="*/ 3467620 h 3887787"/>
              <a:gd name="connsiteX8" fmla="*/ 0 w 2520950"/>
              <a:gd name="connsiteY8" fmla="*/ 420167 h 3887787"/>
              <a:gd name="connsiteX0" fmla="*/ 2933 w 2523883"/>
              <a:gd name="connsiteY0" fmla="*/ 420167 h 3890962"/>
              <a:gd name="connsiteX1" fmla="*/ 5500 w 2523883"/>
              <a:gd name="connsiteY1" fmla="*/ 0 h 3890962"/>
              <a:gd name="connsiteX2" fmla="*/ 2103716 w 2523883"/>
              <a:gd name="connsiteY2" fmla="*/ 0 h 3890962"/>
              <a:gd name="connsiteX3" fmla="*/ 2523883 w 2523883"/>
              <a:gd name="connsiteY3" fmla="*/ 420167 h 3890962"/>
              <a:gd name="connsiteX4" fmla="*/ 2523883 w 2523883"/>
              <a:gd name="connsiteY4" fmla="*/ 3467620 h 3890962"/>
              <a:gd name="connsiteX5" fmla="*/ 2103716 w 2523883"/>
              <a:gd name="connsiteY5" fmla="*/ 3887787 h 3890962"/>
              <a:gd name="connsiteX6" fmla="*/ 0 w 2523883"/>
              <a:gd name="connsiteY6" fmla="*/ 3890962 h 3890962"/>
              <a:gd name="connsiteX7" fmla="*/ 2933 w 2523883"/>
              <a:gd name="connsiteY7" fmla="*/ 3467620 h 3890962"/>
              <a:gd name="connsiteX8" fmla="*/ 2933 w 2523883"/>
              <a:gd name="connsiteY8" fmla="*/ 420167 h 389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3883" h="3890962">
                <a:moveTo>
                  <a:pt x="2933" y="420167"/>
                </a:moveTo>
                <a:cubicBezTo>
                  <a:pt x="2933" y="188115"/>
                  <a:pt x="3848" y="7200"/>
                  <a:pt x="5500" y="0"/>
                </a:cubicBezTo>
                <a:lnTo>
                  <a:pt x="2103716" y="0"/>
                </a:lnTo>
                <a:cubicBezTo>
                  <a:pt x="2335768" y="0"/>
                  <a:pt x="2523883" y="188115"/>
                  <a:pt x="2523883" y="420167"/>
                </a:cubicBezTo>
                <a:lnTo>
                  <a:pt x="2523883" y="3467620"/>
                </a:lnTo>
                <a:cubicBezTo>
                  <a:pt x="2523883" y="3699672"/>
                  <a:pt x="2335768" y="3887787"/>
                  <a:pt x="2103716" y="3887787"/>
                </a:cubicBezTo>
                <a:lnTo>
                  <a:pt x="0" y="3890962"/>
                </a:lnTo>
                <a:cubicBezTo>
                  <a:pt x="2998" y="3886937"/>
                  <a:pt x="2933" y="3699672"/>
                  <a:pt x="2933" y="3467620"/>
                </a:cubicBezTo>
                <a:lnTo>
                  <a:pt x="2933" y="420167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Bildtext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5280D6D-BD7E-E1E7-57D1-E271FE66D116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4F0B98A-B981-A694-C118-65F4C7D5C75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9B05A89-3CBD-78F2-0783-6AB2E347DB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805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701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-Art-Grafik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E8359A-7F25-FBEE-215B-3338476B1FE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CDE37B7-E263-B637-063D-359BE7D6AB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7" y="908720"/>
            <a:ext cx="4319588" cy="492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8F21A1B-B9FF-D5F4-E4D7-CBB0B870E4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7" y="1556792"/>
            <a:ext cx="4319588" cy="391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Sub-Headline</a:t>
            </a:r>
          </a:p>
        </p:txBody>
      </p:sp>
      <p:sp>
        <p:nvSpPr>
          <p:cNvPr id="9" name="SmartArt-Platzhalter 8">
            <a:extLst>
              <a:ext uri="{FF2B5EF4-FFF2-40B4-BE49-F238E27FC236}">
                <a16:creationId xmlns:a16="http://schemas.microsoft.com/office/drawing/2014/main" id="{BDAF5163-5B9C-3A5E-18CD-3EC42AA4ED51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>
          <a:xfrm>
            <a:off x="5657850" y="981075"/>
            <a:ext cx="4398963" cy="5327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FD3BC6C-D117-08C2-67FD-BAA5351D3BCE}"/>
              </a:ext>
            </a:extLst>
          </p:cNvPr>
          <p:cNvGrpSpPr/>
          <p:nvPr userDrawn="1"/>
        </p:nvGrpSpPr>
        <p:grpSpPr>
          <a:xfrm>
            <a:off x="10849708" y="0"/>
            <a:ext cx="1342292" cy="905608"/>
            <a:chOff x="10849708" y="0"/>
            <a:chExt cx="1342292" cy="90560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FF78973-16AC-CD6A-D17D-5A1E8E5F8575}"/>
                </a:ext>
              </a:extLst>
            </p:cNvPr>
            <p:cNvSpPr/>
            <p:nvPr userDrawn="1"/>
          </p:nvSpPr>
          <p:spPr>
            <a:xfrm>
              <a:off x="10849708" y="0"/>
              <a:ext cx="1342292" cy="905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8C3B64E-67E7-35E0-479E-FDC3A4E39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4200" y="123225"/>
              <a:ext cx="1082378" cy="658519"/>
            </a:xfrm>
            <a:prstGeom prst="rect">
              <a:avLst/>
            </a:prstGeom>
          </p:spPr>
        </p:pic>
      </p:grpSp>
      <p:sp>
        <p:nvSpPr>
          <p:cNvPr id="6" name="Textplatzhalter 14">
            <a:extLst>
              <a:ext uri="{FF2B5EF4-FFF2-40B4-BE49-F238E27FC236}">
                <a16:creationId xmlns:a16="http://schemas.microsoft.com/office/drawing/2014/main" id="{0AB025ED-CD1D-459E-944B-ECD8E141EE8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1989138"/>
            <a:ext cx="4319587" cy="431958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 marL="5381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893763" indent="-173038">
              <a:tabLst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12493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1604963" indent="-173038">
              <a:tabLst/>
              <a:defRPr sz="1400"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017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38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FF43A7D0-BF5A-BD48-2A46-663B1E2794D3}"/>
              </a:ext>
            </a:extLst>
          </p:cNvPr>
          <p:cNvSpPr txBox="1">
            <a:spLocks/>
          </p:cNvSpPr>
          <p:nvPr userDrawn="1"/>
        </p:nvSpPr>
        <p:spPr>
          <a:xfrm>
            <a:off x="739345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b="0" dirty="0"/>
              <a:t>2026 </a:t>
            </a:r>
            <a:r>
              <a:rPr lang="de-DE" dirty="0"/>
              <a:t>| </a:t>
            </a:r>
            <a:r>
              <a:rPr lang="de-DE" b="0" dirty="0"/>
              <a:t>Dreieich-Sprendlingen</a:t>
            </a:r>
            <a:r>
              <a:rPr lang="de-DE" dirty="0"/>
              <a:t> | </a:t>
            </a:r>
            <a:r>
              <a:rPr lang="de-DE" b="1" dirty="0" err="1"/>
              <a:t>ByeByeBiblis</a:t>
            </a:r>
            <a:endParaRPr lang="de-DE" b="1" dirty="0"/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E298E64-21AC-A919-9F33-745A8A542A24}"/>
              </a:ext>
            </a:extLst>
          </p:cNvPr>
          <p:cNvSpPr txBox="1">
            <a:spLocks/>
          </p:cNvSpPr>
          <p:nvPr userDrawn="1"/>
        </p:nvSpPr>
        <p:spPr>
          <a:xfrm>
            <a:off x="11417642" y="6356350"/>
            <a:ext cx="524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8124AD1-2A5B-4641-A713-045A6E5AABDF}" type="slidenum">
              <a:rPr lang="de-DE" b="0" smtClean="0"/>
              <a:t>‹Nr.›</a:t>
            </a:fld>
            <a:endParaRPr lang="de-DE" b="1" dirty="0"/>
          </a:p>
        </p:txBody>
      </p:sp>
      <p:sp>
        <p:nvSpPr>
          <p:cNvPr id="23" name="Fußzeilenplatzhalter 22">
            <a:extLst>
              <a:ext uri="{FF2B5EF4-FFF2-40B4-BE49-F238E27FC236}">
                <a16:creationId xmlns:a16="http://schemas.microsoft.com/office/drawing/2014/main" id="{7DACFD11-8265-FB6F-E1A4-DBF45E71D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b="1" dirty="0"/>
              <a:t>LEA LandesEnergieAgentur Hessen GmbH</a:t>
            </a:r>
          </a:p>
        </p:txBody>
      </p:sp>
    </p:spTree>
    <p:extLst>
      <p:ext uri="{BB962C8B-B14F-4D97-AF65-F5344CB8AC3E}">
        <p14:creationId xmlns:p14="http://schemas.microsoft.com/office/powerpoint/2010/main" val="251941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81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6335">
          <p15:clr>
            <a:srgbClr val="F26B43"/>
          </p15:clr>
        </p15:guide>
        <p15:guide id="6" orient="horz" pos="12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FF43A7D0-BF5A-BD48-2A46-663B1E2794D3}"/>
              </a:ext>
            </a:extLst>
          </p:cNvPr>
          <p:cNvSpPr txBox="1">
            <a:spLocks/>
          </p:cNvSpPr>
          <p:nvPr userDrawn="1"/>
        </p:nvSpPr>
        <p:spPr>
          <a:xfrm>
            <a:off x="739345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b="0" dirty="0"/>
              <a:t>2026</a:t>
            </a:r>
            <a:r>
              <a:rPr lang="de-DE" dirty="0"/>
              <a:t> | </a:t>
            </a:r>
            <a:r>
              <a:rPr lang="de-DE" b="0" dirty="0"/>
              <a:t>Wiesbaden</a:t>
            </a:r>
            <a:r>
              <a:rPr lang="de-DE" dirty="0"/>
              <a:t> | </a:t>
            </a:r>
            <a:r>
              <a:rPr lang="de-DE" b="1" dirty="0"/>
              <a:t>Die LEA Hessen stellt sich vor</a:t>
            </a: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1E298E64-21AC-A919-9F33-745A8A542A24}"/>
              </a:ext>
            </a:extLst>
          </p:cNvPr>
          <p:cNvSpPr txBox="1">
            <a:spLocks/>
          </p:cNvSpPr>
          <p:nvPr userDrawn="1"/>
        </p:nvSpPr>
        <p:spPr>
          <a:xfrm>
            <a:off x="11417642" y="6356350"/>
            <a:ext cx="524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8124AD1-2A5B-4641-A713-045A6E5AABDF}" type="slidenum">
              <a:rPr lang="de-DE" b="0" smtClean="0"/>
              <a:t>‹Nr.›</a:t>
            </a:fld>
            <a:endParaRPr lang="de-DE" b="1" dirty="0"/>
          </a:p>
        </p:txBody>
      </p:sp>
      <p:sp>
        <p:nvSpPr>
          <p:cNvPr id="23" name="Fußzeilenplatzhalter 22">
            <a:extLst>
              <a:ext uri="{FF2B5EF4-FFF2-40B4-BE49-F238E27FC236}">
                <a16:creationId xmlns:a16="http://schemas.microsoft.com/office/drawing/2014/main" id="{7DACFD11-8265-FB6F-E1A4-DBF45E71D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b="1" dirty="0"/>
              <a:t>LEA LandesEnergieAgentur Hessen GmbH</a:t>
            </a:r>
          </a:p>
        </p:txBody>
      </p:sp>
    </p:spTree>
    <p:extLst>
      <p:ext uri="{BB962C8B-B14F-4D97-AF65-F5344CB8AC3E}">
        <p14:creationId xmlns:p14="http://schemas.microsoft.com/office/powerpoint/2010/main" val="208186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1" r:id="rId27"/>
    <p:sldLayoutId id="2147483762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981">
          <p15:clr>
            <a:srgbClr val="F26B43"/>
          </p15:clr>
        </p15:guide>
        <p15:guide id="3" pos="665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6335">
          <p15:clr>
            <a:srgbClr val="F26B43"/>
          </p15:clr>
        </p15:guide>
        <p15:guide id="6" orient="horz" pos="12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ergerforum-energiewende-hessen.de/Buergerforum-Hessen" TargetMode="External"/><Relationship Id="rId7" Type="http://schemas.openxmlformats.org/officeDocument/2006/relationships/hyperlink" Target="mailto:solar@lea-hessen.de" TargetMode="External"/><Relationship Id="rId2" Type="http://schemas.openxmlformats.org/officeDocument/2006/relationships/hyperlink" Target="https://www.buergerforum-energiewende-hessen.de/toolbox-fuer-kommunen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png"/><Relationship Id="rId5" Type="http://schemas.openxmlformats.org/officeDocument/2006/relationships/slide" Target="slide8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svg"/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hyperlink" Target="mailto:solar@lea-hessen.de" TargetMode="Externa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0.jp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8.png"/><Relationship Id="rId5" Type="http://schemas.openxmlformats.org/officeDocument/2006/relationships/hyperlink" Target="https://www.gpm-webgis-12.de/geoapp/frames/index_ext2.php?gui_id=hessen_sod_03" TargetMode="Externa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mailto:solar@lea-hessen.de" TargetMode="External"/><Relationship Id="rId7" Type="http://schemas.openxmlformats.org/officeDocument/2006/relationships/hyperlink" Target="https://www.lea-hessen.de/buergerinnen-und-buerger/sonnenenergie-nutzen/balkon-pv-anlagen/" TargetMode="External"/><Relationship Id="rId2" Type="http://schemas.openxmlformats.org/officeDocument/2006/relationships/slide" Target="slide8.xml"/><Relationship Id="rId1" Type="http://schemas.openxmlformats.org/officeDocument/2006/relationships/slideLayout" Target="../slideLayouts/slideLayout55.xml"/><Relationship Id="rId6" Type="http://schemas.openxmlformats.org/officeDocument/2006/relationships/hyperlink" Target="https://www.lea-hessen.de/buergerinnen-und-buerger/sonnenenergie-nutzen/dach-pv-anlagen/" TargetMode="External"/><Relationship Id="rId5" Type="http://schemas.openxmlformats.org/officeDocument/2006/relationships/hyperlink" Target="https://www.lea-hessen.de/buergerinnen-und-buerger/sonnenenergie-nutzen/solarkataster-hessen/" TargetMode="External"/><Relationship Id="rId4" Type="http://schemas.openxmlformats.org/officeDocument/2006/relationships/hyperlink" Target="https://www.lea-hessen.de/energiewende-in-hessen/solarenergie/" TargetMode="Externa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ma-kommunen-hessen.de/startseite.html" TargetMode="External"/><Relationship Id="rId2" Type="http://schemas.microsoft.com/office/2018/10/relationships/comments" Target="../comments/modernComment_118A_41C3E600.xml"/><Relationship Id="rId1" Type="http://schemas.openxmlformats.org/officeDocument/2006/relationships/slideLayout" Target="../slideLayouts/slideLayout55.xml"/><Relationship Id="rId6" Type="http://schemas.openxmlformats.org/officeDocument/2006/relationships/slide" Target="slide18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Relationship Id="rId6" Type="http://schemas.openxmlformats.org/officeDocument/2006/relationships/slide" Target="slide1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file:///\\HAFILE.ha.local\LEA\15_REGIONAL\Vorlagen\Standard-PPP\Standardpraesentation\Fachpraesentationen_zur%20_MASTER-PP\KlimKo\240705_Klima-Kommunen_Vorstellung.pptx" TargetMode="External"/><Relationship Id="rId1" Type="http://schemas.openxmlformats.org/officeDocument/2006/relationships/slideLayout" Target="../slideLayouts/slideLayout39.xml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42.svg"/><Relationship Id="rId7" Type="http://schemas.openxmlformats.org/officeDocument/2006/relationships/slide" Target="slide2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slide" Target="slide7.xml"/><Relationship Id="rId9" Type="http://schemas.openxmlformats.org/officeDocument/2006/relationships/slide" Target="slide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hyperlink" Target="mailto:waermeplanung@lea-hessen.de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www.lea-hessen.de/kommunen/kommunal-waerme-plane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munale-waermeplanung-hessen.de/" TargetMode="External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lea-hessen.de/kommunen/kommunal-waerme-planen/buergerbeteiligung-kommunale-waermeplanung/" TargetMode="External"/><Relationship Id="rId1" Type="http://schemas.openxmlformats.org/officeDocument/2006/relationships/slideLayout" Target="../slideLayouts/slideLayout33.xml"/><Relationship Id="rId5" Type="http://schemas.openxmlformats.org/officeDocument/2006/relationships/slide" Target="slide24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aktion.hessen-agentur.de/publication/2021/3443_LEA_Hessen_Leitfaden_Kommunale_Wrmeplanung_2024.pdf" TargetMode="External"/><Relationship Id="rId7" Type="http://schemas.openxmlformats.org/officeDocument/2006/relationships/image" Target="../media/image81.png"/><Relationship Id="rId2" Type="http://schemas.openxmlformats.org/officeDocument/2006/relationships/hyperlink" Target="https://www.lea-hessen.de/kommunen/kommunal-waerme-planen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0.png"/><Relationship Id="rId5" Type="http://schemas.openxmlformats.org/officeDocument/2006/relationships/hyperlink" Target="mailto:waermeplanung@lea-hessen.de" TargetMode="External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tHZon5Yf1unRcwofjS59w" TargetMode="External"/><Relationship Id="rId3" Type="http://schemas.openxmlformats.org/officeDocument/2006/relationships/hyperlink" Target="http://www.lea-hessen.de/" TargetMode="External"/><Relationship Id="rId7" Type="http://schemas.openxmlformats.org/officeDocument/2006/relationships/hyperlink" Target="https://www.linkedin.com/company/lea-landesenergieagentur-hessen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twitter.com/LEA_Hessen" TargetMode="External"/><Relationship Id="rId5" Type="http://schemas.openxmlformats.org/officeDocument/2006/relationships/hyperlink" Target="https://www.facebook.com/LandesEnergieAgentur" TargetMode="External"/><Relationship Id="rId4" Type="http://schemas.openxmlformats.org/officeDocument/2006/relationships/hyperlink" Target="https://www.instagram.com/lea_hesse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:///\\HAFILE.ha.local\LEA\15_REGIONAL\Vorlagen\Standard-PPP\Standardpraesentation\Fachpraesentationen_zur%20_MASTER-PP\KWP\20240502_KWP-Kurzpr&#228;sentation.pptx" TargetMode="External"/><Relationship Id="rId2" Type="http://schemas.openxmlformats.org/officeDocument/2006/relationships/slide" Target="slide2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hyperlink" Target="https://www.lea-hessen.de/energiewende-in-hessen/geothermie/" TargetMode="External"/><Relationship Id="rId7" Type="http://schemas.openxmlformats.org/officeDocument/2006/relationships/image" Target="../media/image84.png"/><Relationship Id="rId2" Type="http://schemas.openxmlformats.org/officeDocument/2006/relationships/hyperlink" Target="https://www.lea-hessen.de/energiewende-in-hessen/waermenetze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3.png"/><Relationship Id="rId5" Type="http://schemas.openxmlformats.org/officeDocument/2006/relationships/hyperlink" Target="mailto:waermeatlas@lea-hessen.de" TargetMode="External"/><Relationship Id="rId4" Type="http://schemas.openxmlformats.org/officeDocument/2006/relationships/hyperlink" Target="mailto:waermenetze@lea-hessen.d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0.xml"/><Relationship Id="rId5" Type="http://schemas.openxmlformats.org/officeDocument/2006/relationships/slide" Target="slide24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image" Target="../media/image8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-hessen.de/buergerinnen-und-buerger/foerdermittel-finden/" TargetMode="External"/><Relationship Id="rId7" Type="http://schemas.openxmlformats.org/officeDocument/2006/relationships/slide" Target="slide3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events.landesenergieagentur-hessen.de/Foerdermittelberatung-fuer-Buergerinnen-und-Buerger" TargetMode="External"/><Relationship Id="rId5" Type="http://schemas.openxmlformats.org/officeDocument/2006/relationships/hyperlink" Target="https://lea.foerdermittelauskunft.de/" TargetMode="Externa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3.png"/><Relationship Id="rId7" Type="http://schemas.openxmlformats.org/officeDocument/2006/relationships/slide" Target="slide41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39.xml"/><Relationship Id="rId5" Type="http://schemas.openxmlformats.org/officeDocument/2006/relationships/slide" Target="slide46.xml"/><Relationship Id="rId4" Type="http://schemas.openxmlformats.org/officeDocument/2006/relationships/image" Target="../media/image3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.foerdermittelauskunft.de/" TargetMode="External"/><Relationship Id="rId7" Type="http://schemas.openxmlformats.org/officeDocument/2006/relationships/hyperlink" Target="mailto:foerdermittelberatung@lea-hessen.de" TargetMode="External"/><Relationship Id="rId2" Type="http://schemas.openxmlformats.org/officeDocument/2006/relationships/hyperlink" Target="lea-hessen.de/kommunen/foerdermittel-finden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37.xml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hyperlink" Target="https://lea.foerdermittelauskunft.de.de/" TargetMode="External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slide" Target="slide37.xml"/><Relationship Id="rId10" Type="http://schemas.openxmlformats.org/officeDocument/2006/relationships/image" Target="../media/image101.svg"/><Relationship Id="rId4" Type="http://schemas.openxmlformats.org/officeDocument/2006/relationships/hyperlink" Target="mailto:foerdermittelberatung@lea-hessen.de" TargetMode="External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maschutz.de/de/foerderung/foerderprogramme/kommunalrichtlinie" TargetMode="External"/><Relationship Id="rId2" Type="http://schemas.openxmlformats.org/officeDocument/2006/relationships/hyperlink" Target="https://www.energiewechsel.de/KAENEF/Redaktion/DE/Foerderprogramme/beg-em-kommune.html" TargetMode="External"/><Relationship Id="rId1" Type="http://schemas.openxmlformats.org/officeDocument/2006/relationships/slideLayout" Target="../slideLayouts/slideLayout31.xml"/><Relationship Id="rId6" Type="http://schemas.openxmlformats.org/officeDocument/2006/relationships/slide" Target="slide37.xml"/><Relationship Id="rId5" Type="http://schemas.openxmlformats.org/officeDocument/2006/relationships/hyperlink" Target="https://www.wibank.de/bpshort/servlet/wibank/klimaschutz/klimaschutz-385466" TargetMode="External"/><Relationship Id="rId4" Type="http://schemas.openxmlformats.org/officeDocument/2006/relationships/hyperlink" Target="https://www.wibank.de/wibank/energieeffizienz-und-erneuerbare-energien/foerderung-energieeffizienz-und-nutzung-erneuerbarer-energien-307140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bank.de/resource/blob/wibank/529676/bf80ee7ca5569a2c48bf4f55cda356af/merkblatt-teil-iv-nr-1-gebaeudeautomation-data.pdf" TargetMode="External"/><Relationship Id="rId3" Type="http://schemas.openxmlformats.org/officeDocument/2006/relationships/hyperlink" Target="https://www.wibank.de/resource/blob/wibank/306354/64178f78fa48942c0b3350852ce22af7/richtlinie-energetische-modernisierung-data.pdf" TargetMode="External"/><Relationship Id="rId7" Type="http://schemas.openxmlformats.org/officeDocument/2006/relationships/hyperlink" Target="https://www.kfw.de/inlandsfoerderung/%C3%96ffentliche-Einrichtungen/Kommunen/F%C3%B6rderprodukte/Klimafreundlicher-Neubau-Kommunen-(498-499)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kfw.de/inlandsfoerderung/%C3%96ffentliche-Einrichtungen/Kommunen/Kommunale-Geb%C3%A4ude/Effizienzhaus/" TargetMode="External"/><Relationship Id="rId5" Type="http://schemas.openxmlformats.org/officeDocument/2006/relationships/hyperlink" Target="https://www.bafa.de/DE/Energie/Effiziente_Gebaeude/Sanierung_Nichtwohngebaeude/sanierung_nichtwohngebaeude_node.html" TargetMode="External"/><Relationship Id="rId10" Type="http://schemas.openxmlformats.org/officeDocument/2006/relationships/slide" Target="slide37.xml"/><Relationship Id="rId4" Type="http://schemas.openxmlformats.org/officeDocument/2006/relationships/hyperlink" Target="https://www.wibank.de/bpshort/servlet/wibank/energieeffizienz-und-erneuerbare-energien/foerderung-energieeffizienz-und-nutzung-erneuerbarer-energien-307140" TargetMode="External"/><Relationship Id="rId9" Type="http://schemas.openxmlformats.org/officeDocument/2006/relationships/hyperlink" Target="https://www.wibank.de/resource/blob/wibank/518400/04ceaa2fe5866fe67a3bfe8780894102/merkblatt-teil-iv-nr-1-solarabsorberanlagen-data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slide" Target="slide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wibank.de/wibank/energieeffizienz-und-erneuerbare-energien/foerderung-energieeffizienz-und-nutzung-erneuerbarer-energien-307140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hyperlink" Target="https://umwelt.hessen.de/sites/umwelt.hessen.de/files/2021-06/klima-richtlinie.pdf" TargetMode="External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ile:///\\HAFILE.ha.local\LEA\15_REGIONAL\Vorlagen\Standard-PPP\Standardpraesentation\Fachpraesentationen_zur%20_MASTER-PP\F&#246;rderung\20251007_FMB_Kommunen.pptx" TargetMode="External"/><Relationship Id="rId2" Type="http://schemas.openxmlformats.org/officeDocument/2006/relationships/slide" Target="slide3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5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58.xml"/><Relationship Id="rId5" Type="http://schemas.openxmlformats.org/officeDocument/2006/relationships/slide" Target="slide50.xml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9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olzbauoffensive-hessen.de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5.xml"/><Relationship Id="rId5" Type="http://schemas.openxmlformats.org/officeDocument/2006/relationships/slide" Target="slide49.xml"/><Relationship Id="rId4" Type="http://schemas.openxmlformats.org/officeDocument/2006/relationships/hyperlink" Target="https://www.holzbauoffensive-hessen.de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slide" Target="slide49.xml"/><Relationship Id="rId4" Type="http://schemas.openxmlformats.org/officeDocument/2006/relationships/hyperlink" Target="https://www.ihk-arnsberg.de/upload/04_Vortrag_Busse_37714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slide" Target="slide4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slide" Target="slide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-hessen.de/kommunen/kommunales-energiemanagement/" TargetMode="External"/><Relationship Id="rId2" Type="http://schemas.openxmlformats.org/officeDocument/2006/relationships/hyperlink" Target="https://www.lea-hessen.de/aufgabenbereiche/energiesparen-und-energieeffizienz-im-gebaeudesektor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slide" Target="slide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-hessen.de/kommunen/led-strassenbeleuchtung-installieren/" TargetMode="External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49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slide" Target="slide63.xml"/><Relationship Id="rId4" Type="http://schemas.openxmlformats.org/officeDocument/2006/relationships/image" Target="../media/image44.svg"/><Relationship Id="rId9" Type="http://schemas.openxmlformats.org/officeDocument/2006/relationships/slide" Target="slide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umwelt.hessen.de/sites/umwelt.hessen.de/files/2023-03/der_klimaplan_hessen_barrierefrei.pdf" TargetMode="Externa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59.xml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59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hyperlink" Target="https://www.nahmobil-hessen.de/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s://www.nahmobil-hessen.de/downloads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hyperlink" Target="mailto:nahmobilitaet@lea-hessen.de" TargetMode="External"/><Relationship Id="rId9" Type="http://schemas.openxmlformats.org/officeDocument/2006/relationships/slide" Target="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om-bewegt.de/elotse" TargetMode="External"/><Relationship Id="rId7" Type="http://schemas.openxmlformats.org/officeDocument/2006/relationships/image" Target="../media/image128.png"/><Relationship Id="rId2" Type="http://schemas.openxmlformats.org/officeDocument/2006/relationships/hyperlink" Target="https://www.strom-bewegt.de/uebersicht-beratungsangebote/" TargetMode="External"/><Relationship Id="rId1" Type="http://schemas.openxmlformats.org/officeDocument/2006/relationships/slideLayout" Target="../slideLayouts/slideLayout55.xml"/><Relationship Id="rId6" Type="http://schemas.openxmlformats.org/officeDocument/2006/relationships/slide" Target="slide59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hyperlink" Target="https://www.lea-hessen.de/energiewende-in-hessen/erfolgsgeschichten/#filter" TargetMode="Externa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6.svg"/><Relationship Id="rId26" Type="http://schemas.openxmlformats.org/officeDocument/2006/relationships/image" Target="../media/image42.svg"/><Relationship Id="rId3" Type="http://schemas.openxmlformats.org/officeDocument/2006/relationships/image" Target="../media/image25.png"/><Relationship Id="rId21" Type="http://schemas.openxmlformats.org/officeDocument/2006/relationships/image" Target="../media/image38.svg"/><Relationship Id="rId34" Type="http://schemas.openxmlformats.org/officeDocument/2006/relationships/slide" Target="slide1.xml"/><Relationship Id="rId7" Type="http://schemas.openxmlformats.org/officeDocument/2006/relationships/image" Target="../media/image29.png"/><Relationship Id="rId12" Type="http://schemas.openxmlformats.org/officeDocument/2006/relationships/slide" Target="slide49.xml"/><Relationship Id="rId17" Type="http://schemas.openxmlformats.org/officeDocument/2006/relationships/image" Target="../media/image35.png"/><Relationship Id="rId25" Type="http://schemas.openxmlformats.org/officeDocument/2006/relationships/image" Target="../media/image41.png"/><Relationship Id="rId33" Type="http://schemas.openxmlformats.org/officeDocument/2006/relationships/image" Target="../media/image48.svg"/><Relationship Id="rId2" Type="http://schemas.openxmlformats.org/officeDocument/2006/relationships/slide" Target="slide34.xml"/><Relationship Id="rId16" Type="http://schemas.openxmlformats.org/officeDocument/2006/relationships/slide" Target="slide19.xml"/><Relationship Id="rId20" Type="http://schemas.openxmlformats.org/officeDocument/2006/relationships/image" Target="../media/image37.png"/><Relationship Id="rId29" Type="http://schemas.openxmlformats.org/officeDocument/2006/relationships/image" Target="../media/image44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8.svg"/><Relationship Id="rId11" Type="http://schemas.openxmlformats.org/officeDocument/2006/relationships/image" Target="../media/image32.svg"/><Relationship Id="rId24" Type="http://schemas.openxmlformats.org/officeDocument/2006/relationships/image" Target="../media/image40.svg"/><Relationship Id="rId32" Type="http://schemas.openxmlformats.org/officeDocument/2006/relationships/image" Target="../media/image47.png"/><Relationship Id="rId5" Type="http://schemas.openxmlformats.org/officeDocument/2006/relationships/image" Target="../media/image27.png"/><Relationship Id="rId15" Type="http://schemas.openxmlformats.org/officeDocument/2006/relationships/slide" Target="slide37.xml"/><Relationship Id="rId23" Type="http://schemas.openxmlformats.org/officeDocument/2006/relationships/image" Target="../media/image39.png"/><Relationship Id="rId28" Type="http://schemas.openxmlformats.org/officeDocument/2006/relationships/image" Target="../media/image43.png"/><Relationship Id="rId10" Type="http://schemas.openxmlformats.org/officeDocument/2006/relationships/image" Target="../media/image31.png"/><Relationship Id="rId19" Type="http://schemas.openxmlformats.org/officeDocument/2006/relationships/slide" Target="slide8.xml"/><Relationship Id="rId31" Type="http://schemas.openxmlformats.org/officeDocument/2006/relationships/image" Target="../media/image46.svg"/><Relationship Id="rId4" Type="http://schemas.openxmlformats.org/officeDocument/2006/relationships/image" Target="../media/image26.svg"/><Relationship Id="rId9" Type="http://schemas.openxmlformats.org/officeDocument/2006/relationships/slide" Target="slide24.xml"/><Relationship Id="rId14" Type="http://schemas.openxmlformats.org/officeDocument/2006/relationships/image" Target="../media/image34.svg"/><Relationship Id="rId22" Type="http://schemas.openxmlformats.org/officeDocument/2006/relationships/slide" Target="slide18.xml"/><Relationship Id="rId27" Type="http://schemas.openxmlformats.org/officeDocument/2006/relationships/slide" Target="slide59.xml"/><Relationship Id="rId30" Type="http://schemas.openxmlformats.org/officeDocument/2006/relationships/image" Target="../media/image45.png"/><Relationship Id="rId8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0.svg"/><Relationship Id="rId7" Type="http://schemas.openxmlformats.org/officeDocument/2006/relationships/slide" Target="slide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2">
            <a:extLst>
              <a:ext uri="{FF2B5EF4-FFF2-40B4-BE49-F238E27FC236}">
                <a16:creationId xmlns:a16="http://schemas.microsoft.com/office/drawing/2014/main" id="{C4304F3F-7DB0-4B09-FACB-BC1909BE0F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05" y="1564928"/>
            <a:ext cx="12218941" cy="532045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64EA3F44-6221-2937-581E-E1E50E177E6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Wir sind die </a:t>
            </a:r>
            <a:r>
              <a:rPr lang="de-DE" b="1" dirty="0"/>
              <a:t>LEA</a:t>
            </a:r>
            <a:r>
              <a:rPr lang="de-DE" dirty="0"/>
              <a:t> </a:t>
            </a:r>
            <a:r>
              <a:rPr lang="de-DE" b="1" dirty="0"/>
              <a:t>Hessen</a:t>
            </a:r>
            <a:endParaRPr lang="de-DE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3CCAF24-A91F-3A9E-B739-20598E624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690549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2023DB-6E7D-42E9-31B1-7A349FB6E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484" y="801225"/>
            <a:ext cx="9001126" cy="565245"/>
          </a:xfrm>
        </p:spPr>
        <p:txBody>
          <a:bodyPr/>
          <a:lstStyle/>
          <a:p>
            <a:r>
              <a:rPr lang="de-DE" dirty="0"/>
              <a:t>Windkraft und Freiflächen-PV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EB62FA-A6FE-68E1-74F3-E02E7E1F5C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3484" y="1319107"/>
            <a:ext cx="9001126" cy="391964"/>
          </a:xfrm>
        </p:spPr>
        <p:txBody>
          <a:bodyPr/>
          <a:lstStyle/>
          <a:p>
            <a:r>
              <a:rPr lang="de-DE" dirty="0"/>
              <a:t>Prozessbegleitung des gesamten Projektverlaufs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24CA1E49-7586-0DA4-E3CF-6C45B022BBB3}"/>
              </a:ext>
            </a:extLst>
          </p:cNvPr>
          <p:cNvSpPr/>
          <p:nvPr/>
        </p:nvSpPr>
        <p:spPr>
          <a:xfrm>
            <a:off x="4728968" y="3427745"/>
            <a:ext cx="2047875" cy="113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39C5D72F-0EB0-1092-D45B-251A9BE77310}"/>
              </a:ext>
            </a:extLst>
          </p:cNvPr>
          <p:cNvSpPr/>
          <p:nvPr/>
        </p:nvSpPr>
        <p:spPr>
          <a:xfrm rot="10800000">
            <a:off x="4437908" y="2369850"/>
            <a:ext cx="2047875" cy="113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7DC749-676F-5114-83AA-48E1784C2AD8}"/>
              </a:ext>
            </a:extLst>
          </p:cNvPr>
          <p:cNvSpPr txBox="1"/>
          <p:nvPr/>
        </p:nvSpPr>
        <p:spPr>
          <a:xfrm>
            <a:off x="809446" y="1847440"/>
            <a:ext cx="349145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Passive Kommune:</a:t>
            </a:r>
            <a:endParaRPr lang="de-DE" sz="20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Reagiert auf Anfragen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Späte oder wenig Kommunikation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t>Nutzt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Verhandlungsspielraum nicht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Hat keinen Überblick über Flächensituation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6255AB-70BF-4E81-8BDC-7130007B906E}"/>
              </a:ext>
            </a:extLst>
          </p:cNvPr>
          <p:cNvSpPr txBox="1"/>
          <p:nvPr/>
        </p:nvSpPr>
        <p:spPr>
          <a:xfrm>
            <a:off x="7204907" y="1847440"/>
            <a:ext cx="38512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Aktive Kommune: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Strategie zur Flächennutzung und -sicherung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Frühzeitige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Kommunikation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Gemeinsames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Vorgehen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Lösungen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für alle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Starke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Verhandlungsposition</a:t>
            </a:r>
            <a:endParaRPr lang="de-DE" noProof="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Nutzt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Einnahmen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gezielt für weitere kommunale Projekte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CAC7044-834B-4A14-8C82-035D9E0DF590}"/>
              </a:ext>
            </a:extLst>
          </p:cNvPr>
          <p:cNvCxnSpPr>
            <a:cxnSpLocks/>
          </p:cNvCxnSpPr>
          <p:nvPr/>
        </p:nvCxnSpPr>
        <p:spPr>
          <a:xfrm>
            <a:off x="7204907" y="5220000"/>
            <a:ext cx="374884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D0AD856-056B-63DD-6B66-619CDBCE3478}"/>
              </a:ext>
            </a:extLst>
          </p:cNvPr>
          <p:cNvCxnSpPr/>
          <p:nvPr/>
        </p:nvCxnSpPr>
        <p:spPr>
          <a:xfrm>
            <a:off x="885824" y="5220000"/>
            <a:ext cx="3200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A7D45282-DF8B-0454-AF51-6AE97FAC9514}"/>
              </a:ext>
            </a:extLst>
          </p:cNvPr>
          <p:cNvSpPr txBox="1"/>
          <p:nvPr/>
        </p:nvSpPr>
        <p:spPr>
          <a:xfrm>
            <a:off x="7204907" y="5393574"/>
            <a:ext cx="3047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Hohe Wertschöpfung</a:t>
            </a:r>
            <a:r>
              <a:rPr lang="de-DE" dirty="0">
                <a:solidFill>
                  <a:srgbClr val="004996"/>
                </a:solidFill>
                <a:latin typeface="Arial" panose="020B0604020202020204"/>
              </a:rPr>
              <a:t> und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Akzeptanz,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Viele profitieren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9B40962-5BE7-A440-91A2-CB9D1DB6F12B}"/>
              </a:ext>
            </a:extLst>
          </p:cNvPr>
          <p:cNvSpPr txBox="1"/>
          <p:nvPr/>
        </p:nvSpPr>
        <p:spPr>
          <a:xfrm>
            <a:off x="885824" y="5393574"/>
            <a:ext cx="3047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Geringe Wertschöpfung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 Akzeptanz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Wenige profitieren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  </a:t>
            </a:r>
          </a:p>
        </p:txBody>
      </p:sp>
      <p:sp>
        <p:nvSpPr>
          <p:cNvPr id="4" name="Pfeil: nach links 3">
            <a:hlinkClick r:id="rId2" action="ppaction://hlinksldjump"/>
            <a:extLst>
              <a:ext uri="{FF2B5EF4-FFF2-40B4-BE49-F238E27FC236}">
                <a16:creationId xmlns:a16="http://schemas.microsoft.com/office/drawing/2014/main" id="{6EE0A1F9-420D-5F10-C2DD-9A17A2674BFC}"/>
              </a:ext>
            </a:extLst>
          </p:cNvPr>
          <p:cNvSpPr/>
          <p:nvPr/>
        </p:nvSpPr>
        <p:spPr>
          <a:xfrm>
            <a:off x="11355529" y="1207756"/>
            <a:ext cx="430564" cy="48507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12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0004C3E-F072-F14C-E340-2584BDA6A6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33070"/>
            <a:ext cx="9001126" cy="565245"/>
          </a:xfrm>
        </p:spPr>
        <p:txBody>
          <a:bodyPr/>
          <a:lstStyle/>
          <a:p>
            <a:r>
              <a:rPr lang="de-DE" dirty="0"/>
              <a:t>Windkraft und Freiflächen-PV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D8421E-BE7D-BE0A-BF83-F5668F17A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7448" y="1224459"/>
            <a:ext cx="9001126" cy="391964"/>
          </a:xfrm>
        </p:spPr>
        <p:txBody>
          <a:bodyPr/>
          <a:lstStyle/>
          <a:p>
            <a:r>
              <a:rPr lang="de-DE" dirty="0"/>
              <a:t>Angebote an Kommunen: Flächensteuerung, Beratung und Dialog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964221B-81F4-9951-ABBF-8AF093A6262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63221" y="1730128"/>
            <a:ext cx="9001125" cy="4319586"/>
          </a:xfrm>
        </p:spPr>
        <p:txBody>
          <a:bodyPr/>
          <a:lstStyle/>
          <a:p>
            <a:r>
              <a:rPr lang="de-DE" b="1" dirty="0"/>
              <a:t>Gremien-Workshops</a:t>
            </a:r>
            <a:r>
              <a:rPr lang="de-DE" dirty="0"/>
              <a:t> – interkommunal und vor Ort: Entwicklung von Zielvorstellungen, Kriterienkataloge für kommunale Flächenprojekte der Stromerzeugung</a:t>
            </a:r>
          </a:p>
          <a:p>
            <a:r>
              <a:rPr lang="de-DE" b="1" dirty="0"/>
              <a:t>Öffentlichkeitsveranstaltungen: </a:t>
            </a:r>
            <a:r>
              <a:rPr lang="de-DE" dirty="0"/>
              <a:t>Dialog mit Bürgerinnen und Bürgern, um die Zielvorstellungen und geplante Projekte zu erklären und kritische Fragen und Hinweise aufzunehmen</a:t>
            </a:r>
          </a:p>
          <a:p>
            <a:r>
              <a:rPr lang="de-DE" b="1" dirty="0"/>
              <a:t>Fachliche Hilfestellungen</a:t>
            </a:r>
            <a:r>
              <a:rPr lang="de-DE" dirty="0"/>
              <a:t> - planerisch, juristisch oder wirtschaftlich im Rahmen der Toolbox für Kommunen. Durch Coachingangebote können konkrete kommunale Fragestellungen mit externen Dienstleistern unterstützt und untersucht werden.</a:t>
            </a:r>
          </a:p>
          <a:p>
            <a:r>
              <a:rPr lang="de-DE" b="1" dirty="0"/>
              <a:t>Prozessunterstützung bei finanzieller Beteiligung</a:t>
            </a:r>
            <a:r>
              <a:rPr lang="de-DE" dirty="0"/>
              <a:t>: Vorträge vor Ort und Empfehlungen zum Vorgehen bei Stromprojekten. Identifikation von Synergien zu anderen Sektoren, Vorstellung etablierter Finanzierungs- und Beteiligungsmodelle.</a:t>
            </a:r>
          </a:p>
          <a:p>
            <a:r>
              <a:rPr lang="de-DE" b="1" dirty="0"/>
              <a:t>Mediation und Verhandlung</a:t>
            </a:r>
            <a:r>
              <a:rPr lang="de-DE" dirty="0"/>
              <a:t>: Unterstützung der kommunalen Position gegenüber Vorhabenträgern und Flächeneignern</a:t>
            </a:r>
          </a:p>
        </p:txBody>
      </p:sp>
      <p:sp>
        <p:nvSpPr>
          <p:cNvPr id="4" name="Pfeil: nach links 3">
            <a:hlinkClick r:id="rId2" action="ppaction://hlinksldjump"/>
            <a:extLst>
              <a:ext uri="{FF2B5EF4-FFF2-40B4-BE49-F238E27FC236}">
                <a16:creationId xmlns:a16="http://schemas.microsoft.com/office/drawing/2014/main" id="{886EAC83-48FA-8536-A440-054A5CD539EC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76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1D5C6CE-18AA-FAB1-A97B-BBF4CBF05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034" y="281345"/>
            <a:ext cx="9001126" cy="565245"/>
          </a:xfrm>
        </p:spPr>
        <p:txBody>
          <a:bodyPr/>
          <a:lstStyle/>
          <a:p>
            <a:r>
              <a:rPr lang="de-DE" dirty="0"/>
              <a:t>Windkraft und Freiflächen-PV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6B04B-8CB2-13B5-F1EF-34DAA8DC4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2" y="846590"/>
            <a:ext cx="9001126" cy="391964"/>
          </a:xfrm>
        </p:spPr>
        <p:txBody>
          <a:bodyPr/>
          <a:lstStyle/>
          <a:p>
            <a:r>
              <a:rPr lang="de-DE" dirty="0"/>
              <a:t>Toolbox/ Werkzeugkasten für Kommunen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4BC6101-BCCB-29B3-6C09-CF2E9BD0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405361"/>
            <a:ext cx="9865096" cy="4787473"/>
          </a:xfrm>
          <a:prstGeom prst="rect">
            <a:avLst/>
          </a:prstGeom>
        </p:spPr>
      </p:pic>
      <p:sp>
        <p:nvSpPr>
          <p:cNvPr id="4" name="Pfeil: nach links 3">
            <a:hlinkClick r:id="rId3" action="ppaction://hlinksldjump"/>
            <a:extLst>
              <a:ext uri="{FF2B5EF4-FFF2-40B4-BE49-F238E27FC236}">
                <a16:creationId xmlns:a16="http://schemas.microsoft.com/office/drawing/2014/main" id="{5F930EAF-0F73-6D8C-25E9-ED35A58F95D1}"/>
              </a:ext>
            </a:extLst>
          </p:cNvPr>
          <p:cNvSpPr/>
          <p:nvPr/>
        </p:nvSpPr>
        <p:spPr>
          <a:xfrm>
            <a:off x="11409389" y="1191751"/>
            <a:ext cx="318438" cy="50467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987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8064649" cy="492891"/>
          </a:xfrm>
        </p:spPr>
        <p:txBody>
          <a:bodyPr/>
          <a:lstStyle/>
          <a:p>
            <a:r>
              <a:rPr lang="de-DE" dirty="0"/>
              <a:t>Bürgerforum Energiewende Hessen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8D466-3243-2C13-5C74-D019563943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Aktiv für die Kommunen vor Ort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85997" y="2181225"/>
            <a:ext cx="6048672" cy="417426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Bürgerforen Nord-, Mittel, Südhessen </a:t>
            </a:r>
          </a:p>
          <a:p>
            <a:pPr marL="0" indent="0">
              <a:buNone/>
            </a:pPr>
            <a:r>
              <a:rPr lang="de-DE" dirty="0"/>
              <a:t>Seit 2015 mehr als 100 erfolgreich begleitete Projekte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olidFill>
                  <a:srgbClr val="004996"/>
                </a:solidFill>
                <a:hlinkClick r:id="rId2"/>
              </a:rPr>
              <a:t>Toolbox für Kommunen</a:t>
            </a:r>
            <a:endParaRPr lang="de-DE" dirty="0">
              <a:solidFill>
                <a:srgbClr val="004996"/>
              </a:solidFill>
            </a:endParaRPr>
          </a:p>
          <a:p>
            <a:pPr marL="0" indent="0">
              <a:buNone/>
            </a:pPr>
            <a:endParaRPr lang="de-DE" sz="1800" b="0" i="0" u="sng" strike="noStrike" dirty="0">
              <a:solidFill>
                <a:srgbClr val="0563C1"/>
              </a:solidFill>
              <a:effectLst/>
              <a:latin typeface="Calibri" panose="020F0502020204030204" pitchFamily="34" charset="0"/>
              <a:hlinkClick r:id="rId3"/>
            </a:endParaRPr>
          </a:p>
          <a:p>
            <a:pPr marL="0" indent="0">
              <a:buNone/>
            </a:pPr>
            <a:endParaRPr lang="de-DE" u="sng" dirty="0">
              <a:solidFill>
                <a:srgbClr val="0563C1"/>
              </a:solidFill>
              <a:latin typeface="Calibri" panose="020F0502020204030204" pitchFamily="34" charset="0"/>
              <a:hlinkClick r:id="rId3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de-DE" dirty="0">
                <a:solidFill>
                  <a:srgbClr val="0049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Bürgerforum Energiewende Hessen- Bürgerforum Hessen (buergerforum-energiewende-hessen.de)</a:t>
            </a:r>
            <a:r>
              <a:rPr lang="de-DE" dirty="0">
                <a:solidFill>
                  <a:srgbClr val="004996"/>
                </a:solidFill>
              </a:rPr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6FDC84AB-3D7F-681A-E38F-8BED4A41A002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/>
          <a:srcRect t="4442" b="4442"/>
          <a:stretch/>
        </p:blipFill>
        <p:spPr/>
      </p:pic>
      <p:sp>
        <p:nvSpPr>
          <p:cNvPr id="2" name="Pfeil: nach links 1">
            <a:hlinkClick r:id="rId5" action="ppaction://hlinksldjump"/>
            <a:extLst>
              <a:ext uri="{FF2B5EF4-FFF2-40B4-BE49-F238E27FC236}">
                <a16:creationId xmlns:a16="http://schemas.microsoft.com/office/drawing/2014/main" id="{E9E0779C-3859-17DD-C17D-949567781F6A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5B0B5B-A1DC-7E37-611D-BC596B881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223" y="4511005"/>
            <a:ext cx="3197927" cy="151851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3AA31B8-BF52-663B-43AE-A675D7891403}"/>
              </a:ext>
            </a:extLst>
          </p:cNvPr>
          <p:cNvSpPr txBox="1"/>
          <p:nvPr/>
        </p:nvSpPr>
        <p:spPr>
          <a:xfrm>
            <a:off x="8112223" y="5703985"/>
            <a:ext cx="3082519" cy="3077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400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buergerforum@lea-hessen.de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72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16969-55BC-6A52-A3ED-A97D789B3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Solarenergie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5D221-DC5C-B24F-BB66-8355C4651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Impuls- und Fachberatung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8D9E9-5EE0-B30D-D7E2-D19B3702EE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9" y="1989138"/>
            <a:ext cx="7920632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Kurzbeschreibung:</a:t>
            </a:r>
          </a:p>
          <a:p>
            <a:r>
              <a:rPr lang="de-DE" dirty="0"/>
              <a:t>Impulsberatung und Informationsbereitstellung zu Dach-, Balkon-, </a:t>
            </a:r>
            <a:r>
              <a:rPr lang="de-DE" dirty="0" err="1"/>
              <a:t>Freifläch</a:t>
            </a:r>
            <a:r>
              <a:rPr lang="de-DE" dirty="0"/>
              <a:t>-, Agri- und Floating-PV sowie Solarthermie </a:t>
            </a:r>
          </a:p>
          <a:p>
            <a:pPr>
              <a:spcAft>
                <a:spcPts val="1200"/>
              </a:spcAft>
            </a:pPr>
            <a:r>
              <a:rPr lang="de-DE" dirty="0"/>
              <a:t>Solar-Kataster Hessen für Solarpotenzialermittlung</a:t>
            </a:r>
          </a:p>
          <a:p>
            <a:pPr marL="0" indent="0">
              <a:buNone/>
            </a:pPr>
            <a:r>
              <a:rPr lang="de-DE" b="1" dirty="0"/>
              <a:t>Zielgruppe: </a:t>
            </a:r>
          </a:p>
          <a:p>
            <a:pPr>
              <a:spcAft>
                <a:spcPts val="1200"/>
              </a:spcAft>
            </a:pPr>
            <a:r>
              <a:rPr lang="de-DE" dirty="0"/>
              <a:t>Kommunen, Kommunale Unternehmen, Bürgerinnen und Bürger</a:t>
            </a:r>
          </a:p>
          <a:p>
            <a:pPr marL="0" indent="0">
              <a:buNone/>
            </a:pPr>
            <a:r>
              <a:rPr lang="de-DE" b="1" dirty="0"/>
              <a:t>Ziele: </a:t>
            </a:r>
          </a:p>
          <a:p>
            <a:r>
              <a:rPr lang="de-DE" dirty="0"/>
              <a:t>   Beratung zu allen Themen/Fragen der Solarenergienutzung in Hessen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D3F2F7-F0FD-5670-8AC2-FB66AF5491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1" r="11540"/>
          <a:stretch/>
        </p:blipFill>
        <p:spPr>
          <a:xfrm>
            <a:off x="9283797" y="3890508"/>
            <a:ext cx="2356820" cy="19215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72AFDB5-5157-CC8B-C939-53496083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97" y="1704575"/>
            <a:ext cx="2356820" cy="2038151"/>
          </a:xfrm>
          <a:prstGeom prst="rect">
            <a:avLst/>
          </a:prstGeom>
        </p:spPr>
      </p:pic>
      <p:sp>
        <p:nvSpPr>
          <p:cNvPr id="2" name="Pfeil: nach links 1">
            <a:hlinkClick r:id="rId4" action="ppaction://hlinksldjump"/>
            <a:extLst>
              <a:ext uri="{FF2B5EF4-FFF2-40B4-BE49-F238E27FC236}">
                <a16:creationId xmlns:a16="http://schemas.microsoft.com/office/drawing/2014/main" id="{41C6FCB7-3D6E-3195-673C-E4F4F1AE0C2F}"/>
              </a:ext>
            </a:extLst>
          </p:cNvPr>
          <p:cNvSpPr/>
          <p:nvPr/>
        </p:nvSpPr>
        <p:spPr>
          <a:xfrm>
            <a:off x="11568608" y="1038060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078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BBC2522-E2B3-F4F4-EE3E-F5E850903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Solarenergie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6895AA-802B-6D12-8AAA-BB7B28A7F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Impulsberatung und Informationsbereitstellung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F66A23A-2CC0-6429-1820-A84C90916F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1800" b="1" dirty="0">
                <a:solidFill>
                  <a:schemeClr val="bg2">
                    <a:lumMod val="10000"/>
                  </a:schemeClr>
                </a:solidFill>
              </a:rPr>
              <a:t>Schwerpunkt rund um Solarenergie:	</a:t>
            </a:r>
          </a:p>
          <a:p>
            <a:pPr marL="641350" lvl="3" indent="-285750">
              <a:lnSpc>
                <a:spcPct val="100000"/>
              </a:lnSpc>
              <a:spcBef>
                <a:spcPts val="1000"/>
              </a:spcBef>
            </a:pPr>
            <a:r>
              <a:rPr lang="de-DE" sz="1800" dirty="0"/>
              <a:t>Dach- &amp; Balkon-PV sowie </a:t>
            </a: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Freiflächen-</a:t>
            </a:r>
            <a:r>
              <a:rPr lang="de-DE" sz="1800" dirty="0"/>
              <a:t> &amp;</a:t>
            </a: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 Agri-PV und Solarthermie…</a:t>
            </a: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de-DE" sz="1800" b="1" dirty="0">
                <a:solidFill>
                  <a:schemeClr val="bg2">
                    <a:lumMod val="10000"/>
                  </a:schemeClr>
                </a:solidFill>
              </a:rPr>
              <a:t>Unser Themenspektrum:</a:t>
            </a:r>
          </a:p>
          <a:p>
            <a:pPr marL="630238" lvl="3" indent="-274638">
              <a:lnSpc>
                <a:spcPct val="100000"/>
              </a:lnSpc>
              <a:spcBef>
                <a:spcPts val="1000"/>
              </a:spcBef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Umsetzung von PV &amp; andere Technologien (z.B. Speicher)</a:t>
            </a:r>
          </a:p>
          <a:p>
            <a:pPr marL="630238" lvl="3" indent="-274638">
              <a:lnSpc>
                <a:spcPct val="100000"/>
              </a:lnSpc>
              <a:spcBef>
                <a:spcPts val="1000"/>
              </a:spcBef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Genehmigung (Hessische Bauordnung) &amp; Denkmalschutz</a:t>
            </a:r>
          </a:p>
          <a:p>
            <a:pPr marL="630238" lvl="3" indent="-274638">
              <a:lnSpc>
                <a:spcPct val="100000"/>
              </a:lnSpc>
              <a:spcBef>
                <a:spcPts val="1000"/>
              </a:spcBef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</a:rPr>
              <a:t>Vergütung, Rentabilität, EEG, Steuerliche Einordnungen</a:t>
            </a:r>
          </a:p>
          <a:p>
            <a:pPr marL="630238" lvl="3" indent="-274638">
              <a:lnSpc>
                <a:spcPct val="100000"/>
              </a:lnSpc>
              <a:spcBef>
                <a:spcPts val="1000"/>
              </a:spcBef>
            </a:pPr>
            <a:r>
              <a:rPr lang="de-DE" sz="1800" dirty="0"/>
              <a:t>Solar-Kataster und kommunale PV-Dach-Potentiale </a:t>
            </a:r>
            <a:endParaRPr lang="de-DE" sz="18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365125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Pfeil: nach links 3">
            <a:hlinkClick r:id="rId2" action="ppaction://hlinksldjump"/>
            <a:extLst>
              <a:ext uri="{FF2B5EF4-FFF2-40B4-BE49-F238E27FC236}">
                <a16:creationId xmlns:a16="http://schemas.microsoft.com/office/drawing/2014/main" id="{FCB954A6-57C2-9AEE-DCB9-9E2CB97E4807}"/>
              </a:ext>
            </a:extLst>
          </p:cNvPr>
          <p:cNvSpPr/>
          <p:nvPr/>
        </p:nvSpPr>
        <p:spPr>
          <a:xfrm>
            <a:off x="11578952" y="1170401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233C777-0E61-67FC-A0EA-EFC90855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37" y="2139518"/>
            <a:ext cx="2789664" cy="185977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2B09F92-D40D-669B-22CA-20B4EB46E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79" y="3804246"/>
            <a:ext cx="3450798" cy="2303591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984D916-50FA-F846-AB00-DD9E790261F0}"/>
              </a:ext>
            </a:extLst>
          </p:cNvPr>
          <p:cNvGrpSpPr/>
          <p:nvPr/>
        </p:nvGrpSpPr>
        <p:grpSpPr>
          <a:xfrm>
            <a:off x="1852302" y="5416792"/>
            <a:ext cx="3240360" cy="839989"/>
            <a:chOff x="1683026" y="1078002"/>
            <a:chExt cx="3724074" cy="91440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AF6B7E2-F1E1-5C14-0B87-4FA3B26E093A}"/>
                </a:ext>
              </a:extLst>
            </p:cNvPr>
            <p:cNvSpPr txBox="1"/>
            <p:nvPr/>
          </p:nvSpPr>
          <p:spPr>
            <a:xfrm>
              <a:off x="2543572" y="1294111"/>
              <a:ext cx="2863528" cy="444821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de-DE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hlinkClick r:id="rId5"/>
                </a:rPr>
                <a:t>solar@lea-hessen.de</a:t>
              </a:r>
              <a:endPara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9" name="Grafik 8" descr="Internet mit einfarbiger Füllung">
              <a:extLst>
                <a:ext uri="{FF2B5EF4-FFF2-40B4-BE49-F238E27FC236}">
                  <a16:creationId xmlns:a16="http://schemas.microsoft.com/office/drawing/2014/main" id="{1524719F-EA85-C69B-6810-56BE6D0AA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83026" y="107800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756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2E03FFA-EDAC-B609-182D-ABD8AABE8C4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D93CC2-785B-44C9-38DC-A233437DCE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Solar-Kataster Hessen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13FFC1-F3A4-CB87-B8EC-F6546613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Online-Wirtschaftlichkeitstool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AF2D91-222D-93CD-676E-1A49BF51A0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2133750"/>
            <a:ext cx="4319587" cy="4319586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Schnelle Einschätzung über Ertrag und Wirtschaftlichkeit erhalten</a:t>
            </a:r>
          </a:p>
          <a:p>
            <a:r>
              <a:rPr lang="de-DE" dirty="0">
                <a:solidFill>
                  <a:schemeClr val="tx2"/>
                </a:solidFill>
              </a:rPr>
              <a:t>Dachflächenpotentiale für 5 Mio. Gebäude</a:t>
            </a:r>
          </a:p>
          <a:p>
            <a:r>
              <a:rPr lang="de-DE" dirty="0"/>
              <a:t>Neuste Datengrundlage</a:t>
            </a:r>
          </a:p>
          <a:p>
            <a:r>
              <a:rPr lang="de-DE" dirty="0"/>
              <a:t>Verbesserte Berechnung &amp; Auflösung</a:t>
            </a:r>
          </a:p>
          <a:p>
            <a:r>
              <a:rPr lang="de-DE" dirty="0"/>
              <a:t>Neue Funktionen: </a:t>
            </a:r>
          </a:p>
          <a:p>
            <a:pPr lvl="1"/>
            <a:r>
              <a:rPr lang="de-DE" dirty="0"/>
              <a:t>Volleinspeisung, Wärmepumpe</a:t>
            </a:r>
          </a:p>
          <a:p>
            <a:pPr lvl="1"/>
            <a:r>
              <a:rPr lang="de-DE" dirty="0"/>
              <a:t>Freiflächenrechner mit EEG-, Ausschluss- &amp; Restriktionsflächen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1C04C07-66CA-9EEB-9A1F-176BCECD6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4" y="1545770"/>
            <a:ext cx="5099321" cy="314096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5DFF83B-1F1D-E214-CEAA-FA1D5E145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255" y="3191168"/>
            <a:ext cx="3601500" cy="31409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10CC020-5179-A2A9-3100-A9064B82B04C}"/>
              </a:ext>
            </a:extLst>
          </p:cNvPr>
          <p:cNvGrpSpPr/>
          <p:nvPr/>
        </p:nvGrpSpPr>
        <p:grpSpPr>
          <a:xfrm>
            <a:off x="1000804" y="5441950"/>
            <a:ext cx="3724074" cy="914400"/>
            <a:chOff x="1683026" y="1078002"/>
            <a:chExt cx="3724074" cy="91440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3FD5566-4C8D-3C79-AEE9-F58F6FEBC88F}"/>
                </a:ext>
              </a:extLst>
            </p:cNvPr>
            <p:cNvSpPr txBox="1"/>
            <p:nvPr/>
          </p:nvSpPr>
          <p:spPr>
            <a:xfrm>
              <a:off x="2543572" y="1294111"/>
              <a:ext cx="2863528" cy="408623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wrap="square">
              <a:spAutoFit/>
            </a:bodyPr>
            <a:lstStyle/>
            <a:p>
              <a:r>
                <a:rPr lang="de-DE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hlinkClick r:id="rId5"/>
                </a:rPr>
                <a:t>Solarkataster-Hessen.de</a:t>
              </a:r>
              <a:endParaRPr lang="de-D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3" name="Grafik 12" descr="Internet mit einfarbiger Füllung">
              <a:extLst>
                <a:ext uri="{FF2B5EF4-FFF2-40B4-BE49-F238E27FC236}">
                  <a16:creationId xmlns:a16="http://schemas.microsoft.com/office/drawing/2014/main" id="{C8F0D589-6636-1877-98FB-E4555F76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83026" y="1078002"/>
              <a:ext cx="914400" cy="914400"/>
            </a:xfrm>
            <a:prstGeom prst="rect">
              <a:avLst/>
            </a:prstGeom>
          </p:spPr>
        </p:pic>
      </p:grpSp>
      <p:sp>
        <p:nvSpPr>
          <p:cNvPr id="3" name="Pfeil: nach links 2">
            <a:hlinkClick r:id="rId8" action="ppaction://hlinksldjump"/>
            <a:extLst>
              <a:ext uri="{FF2B5EF4-FFF2-40B4-BE49-F238E27FC236}">
                <a16:creationId xmlns:a16="http://schemas.microsoft.com/office/drawing/2014/main" id="{D7A7FB4E-D49E-B494-CA2D-0FF564823997}"/>
              </a:ext>
            </a:extLst>
          </p:cNvPr>
          <p:cNvSpPr/>
          <p:nvPr/>
        </p:nvSpPr>
        <p:spPr>
          <a:xfrm>
            <a:off x="11562109" y="1142764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33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8856737" cy="492891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Beratung zum Thema Solar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8D466-3243-2C13-5C74-D019563943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7" y="1524868"/>
            <a:ext cx="4319588" cy="391964"/>
          </a:xfrm>
        </p:spPr>
        <p:txBody>
          <a:bodyPr/>
          <a:lstStyle/>
          <a:p>
            <a:r>
              <a:rPr lang="de-DE" dirty="0"/>
              <a:t>Fakten &amp; Zahlen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0035" y="2220860"/>
            <a:ext cx="6048672" cy="82348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Über 350 Beratungen im Jahr</a:t>
            </a:r>
          </a:p>
          <a:p>
            <a:pPr marL="0" indent="0">
              <a:buNone/>
            </a:pPr>
            <a:r>
              <a:rPr lang="de-DE" dirty="0"/>
              <a:t>Über 25 kommunale Veranstaltungen unterstützt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5BB745-EA62-925D-D14F-F77A3C23846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23E7A266-B388-AD07-016C-B469D0753AFD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8B907D4-D6A4-B86D-4792-D51105D115AB}"/>
              </a:ext>
            </a:extLst>
          </p:cNvPr>
          <p:cNvSpPr txBox="1"/>
          <p:nvPr/>
        </p:nvSpPr>
        <p:spPr>
          <a:xfrm>
            <a:off x="1830035" y="5116542"/>
            <a:ext cx="609742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>
                <a:solidFill>
                  <a:srgbClr val="0049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solar@lea-hessen.de</a:t>
            </a:r>
            <a:r>
              <a:rPr lang="de-DE" dirty="0">
                <a:solidFill>
                  <a:srgbClr val="004996"/>
                </a:solidFill>
              </a:rPr>
              <a:t> 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A8DDAC5-86E6-3DC9-FA96-5738B0BEA7AE}"/>
              </a:ext>
            </a:extLst>
          </p:cNvPr>
          <p:cNvGrpSpPr/>
          <p:nvPr/>
        </p:nvGrpSpPr>
        <p:grpSpPr>
          <a:xfrm>
            <a:off x="1779906" y="3274576"/>
            <a:ext cx="5864389" cy="1195199"/>
            <a:chOff x="1779906" y="3274576"/>
            <a:chExt cx="5864389" cy="119519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2DE65A0-8A79-2F85-7EA1-C03CE7C9634C}"/>
                </a:ext>
              </a:extLst>
            </p:cNvPr>
            <p:cNvSpPr txBox="1"/>
            <p:nvPr/>
          </p:nvSpPr>
          <p:spPr>
            <a:xfrm>
              <a:off x="1779906" y="3687171"/>
              <a:ext cx="36841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de-DE" sz="1800" dirty="0">
                  <a:solidFill>
                    <a:srgbClr val="004996"/>
                  </a:solidFill>
                  <a:hlinkClick r:id="rId4"/>
                </a:rPr>
                <a:t>Homepage „Solarenergie“</a:t>
              </a:r>
              <a:endParaRPr lang="de-DE" sz="1800" dirty="0">
                <a:solidFill>
                  <a:srgbClr val="004996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62E21C0-CEFA-7496-E77B-0DDFDF3E4FDF}"/>
                </a:ext>
              </a:extLst>
            </p:cNvPr>
            <p:cNvSpPr txBox="1"/>
            <p:nvPr/>
          </p:nvSpPr>
          <p:spPr>
            <a:xfrm>
              <a:off x="5484054" y="3274576"/>
              <a:ext cx="2160241" cy="1195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None/>
              </a:pPr>
              <a:r>
                <a:rPr lang="de-DE" sz="1600" dirty="0">
                  <a:hlinkClick r:id="rId5"/>
                </a:rPr>
                <a:t>Solarkataster-Hessen</a:t>
              </a:r>
              <a:endParaRPr lang="de-DE" sz="1600" dirty="0"/>
            </a:p>
            <a:p>
              <a:pPr marL="0" indent="0">
                <a:lnSpc>
                  <a:spcPct val="150000"/>
                </a:lnSpc>
                <a:buNone/>
              </a:pPr>
              <a:r>
                <a:rPr lang="de-DE" sz="1600" dirty="0">
                  <a:hlinkClick r:id="rId6"/>
                </a:rPr>
                <a:t>Dach-PV</a:t>
              </a:r>
              <a:endParaRPr lang="de-DE" sz="1600" dirty="0"/>
            </a:p>
            <a:p>
              <a:pPr marL="0" indent="0">
                <a:lnSpc>
                  <a:spcPct val="150000"/>
                </a:lnSpc>
                <a:buNone/>
              </a:pPr>
              <a:r>
                <a:rPr lang="de-DE" sz="1600" dirty="0">
                  <a:hlinkClick r:id="rId7"/>
                </a:rPr>
                <a:t>Balkon-PV</a:t>
              </a:r>
              <a:endParaRPr lang="de-DE" sz="1600" dirty="0"/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7091924B-8A85-84B3-66EC-3AB6B938FCF3}"/>
                </a:ext>
              </a:extLst>
            </p:cNvPr>
            <p:cNvSpPr/>
            <p:nvPr/>
          </p:nvSpPr>
          <p:spPr>
            <a:xfrm>
              <a:off x="4727848" y="3759178"/>
              <a:ext cx="520904" cy="24588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D0D55DD8-F9C4-52D3-2FBD-65427513680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8BF2AA-DC80-14B6-C49D-F0054AF08100}"/>
              </a:ext>
            </a:extLst>
          </p:cNvPr>
          <p:cNvSpPr txBox="1"/>
          <p:nvPr/>
        </p:nvSpPr>
        <p:spPr>
          <a:xfrm>
            <a:off x="8111779" y="5319030"/>
            <a:ext cx="3419400" cy="3077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solar@lea-hessen.de</a:t>
            </a:r>
            <a:r>
              <a:rPr lang="de-DE" sz="1400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3F45BA-8E3D-593C-0CA9-C016C3AD4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1780" y="4508089"/>
            <a:ext cx="3419400" cy="81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8D9BA-30BD-61BB-34C6-47BE7D5D1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61C6A2C-712E-CB90-94A8-7DC1FB1CA57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EE3EBD-658B-6021-4758-8BC6A500F9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677146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Klimaschutz und Klimawandelanpassung</a:t>
            </a:r>
          </a:p>
        </p:txBody>
      </p:sp>
      <p:grpSp>
        <p:nvGrpSpPr>
          <p:cNvPr id="2" name="Grafik 11" descr="Sonne Silhouette">
            <a:extLst>
              <a:ext uri="{FF2B5EF4-FFF2-40B4-BE49-F238E27FC236}">
                <a16:creationId xmlns:a16="http://schemas.microsoft.com/office/drawing/2014/main" id="{F57D8B83-57E5-94EC-FDF6-7280934CD4C6}"/>
              </a:ext>
            </a:extLst>
          </p:cNvPr>
          <p:cNvGrpSpPr/>
          <p:nvPr/>
        </p:nvGrpSpPr>
        <p:grpSpPr>
          <a:xfrm>
            <a:off x="2357449" y="1940394"/>
            <a:ext cx="1714318" cy="1700178"/>
            <a:chOff x="1911871" y="2075476"/>
            <a:chExt cx="1714318" cy="1700178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9F79D7F0-DBAD-6E0F-72B5-84ABB637012F}"/>
                </a:ext>
              </a:extLst>
            </p:cNvPr>
            <p:cNvSpPr/>
            <p:nvPr/>
          </p:nvSpPr>
          <p:spPr>
            <a:xfrm>
              <a:off x="2340490" y="2500637"/>
              <a:ext cx="857432" cy="850359"/>
            </a:xfrm>
            <a:custGeom>
              <a:avLst/>
              <a:gdLst>
                <a:gd name="connsiteX0" fmla="*/ 428580 w 857432"/>
                <a:gd name="connsiteY0" fmla="*/ 850360 h 850359"/>
                <a:gd name="connsiteX1" fmla="*/ 857432 w 857432"/>
                <a:gd name="connsiteY1" fmla="*/ 425315 h 850359"/>
                <a:gd name="connsiteX2" fmla="*/ 428852 w 857432"/>
                <a:gd name="connsiteY2" fmla="*/ 0 h 850359"/>
                <a:gd name="connsiteX3" fmla="*/ 0 w 857432"/>
                <a:gd name="connsiteY3" fmla="*/ 425045 h 850359"/>
                <a:gd name="connsiteX4" fmla="*/ 0 w 857432"/>
                <a:gd name="connsiteY4" fmla="*/ 425180 h 850359"/>
                <a:gd name="connsiteX5" fmla="*/ 428443 w 857432"/>
                <a:gd name="connsiteY5" fmla="*/ 850360 h 850359"/>
                <a:gd name="connsiteX6" fmla="*/ 428580 w 857432"/>
                <a:gd name="connsiteY6" fmla="*/ 850360 h 850359"/>
                <a:gd name="connsiteX7" fmla="*/ 428580 w 857432"/>
                <a:gd name="connsiteY7" fmla="*/ 38660 h 850359"/>
                <a:gd name="connsiteX8" fmla="*/ 818470 w 857432"/>
                <a:gd name="connsiteY8" fmla="*/ 425064 h 850359"/>
                <a:gd name="connsiteX9" fmla="*/ 428852 w 857432"/>
                <a:gd name="connsiteY9" fmla="*/ 811739 h 850359"/>
                <a:gd name="connsiteX10" fmla="*/ 38962 w 857432"/>
                <a:gd name="connsiteY10" fmla="*/ 425334 h 850359"/>
                <a:gd name="connsiteX11" fmla="*/ 38962 w 857432"/>
                <a:gd name="connsiteY11" fmla="*/ 425180 h 850359"/>
                <a:gd name="connsiteX12" fmla="*/ 428580 w 857432"/>
                <a:gd name="connsiteY12" fmla="*/ 38660 h 85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432" h="850359">
                  <a:moveTo>
                    <a:pt x="428580" y="850360"/>
                  </a:moveTo>
                  <a:cubicBezTo>
                    <a:pt x="665352" y="850435"/>
                    <a:pt x="857356" y="660135"/>
                    <a:pt x="857432" y="425315"/>
                  </a:cubicBezTo>
                  <a:cubicBezTo>
                    <a:pt x="857508" y="190495"/>
                    <a:pt x="665625" y="75"/>
                    <a:pt x="428852" y="0"/>
                  </a:cubicBezTo>
                  <a:cubicBezTo>
                    <a:pt x="192080" y="-75"/>
                    <a:pt x="76" y="190225"/>
                    <a:pt x="0" y="425045"/>
                  </a:cubicBezTo>
                  <a:cubicBezTo>
                    <a:pt x="0" y="425089"/>
                    <a:pt x="0" y="425135"/>
                    <a:pt x="0" y="425180"/>
                  </a:cubicBezTo>
                  <a:cubicBezTo>
                    <a:pt x="-76" y="659926"/>
                    <a:pt x="191745" y="850284"/>
                    <a:pt x="428443" y="850360"/>
                  </a:cubicBezTo>
                  <a:cubicBezTo>
                    <a:pt x="428488" y="850360"/>
                    <a:pt x="428535" y="850360"/>
                    <a:pt x="428580" y="850360"/>
                  </a:cubicBezTo>
                  <a:close/>
                  <a:moveTo>
                    <a:pt x="428580" y="38660"/>
                  </a:moveTo>
                  <a:cubicBezTo>
                    <a:pt x="643836" y="38584"/>
                    <a:pt x="818394" y="211583"/>
                    <a:pt x="818470" y="425064"/>
                  </a:cubicBezTo>
                  <a:cubicBezTo>
                    <a:pt x="818546" y="638544"/>
                    <a:pt x="644109" y="811663"/>
                    <a:pt x="428852" y="811739"/>
                  </a:cubicBezTo>
                  <a:cubicBezTo>
                    <a:pt x="213596" y="811814"/>
                    <a:pt x="39038" y="638815"/>
                    <a:pt x="38962" y="425334"/>
                  </a:cubicBezTo>
                  <a:cubicBezTo>
                    <a:pt x="38962" y="425282"/>
                    <a:pt x="38962" y="425232"/>
                    <a:pt x="38962" y="425180"/>
                  </a:cubicBezTo>
                  <a:cubicBezTo>
                    <a:pt x="39176" y="211844"/>
                    <a:pt x="213470" y="38936"/>
                    <a:pt x="428580" y="38660"/>
                  </a:cubicBez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B6A1D1A4-D4FB-755A-B08B-C2097C6E69B1}"/>
                </a:ext>
              </a:extLst>
            </p:cNvPr>
            <p:cNvSpPr/>
            <p:nvPr/>
          </p:nvSpPr>
          <p:spPr>
            <a:xfrm>
              <a:off x="2749550" y="2075476"/>
              <a:ext cx="38961" cy="347763"/>
            </a:xfrm>
            <a:custGeom>
              <a:avLst/>
              <a:gdLst>
                <a:gd name="connsiteX0" fmla="*/ 0 w 38961"/>
                <a:gd name="connsiteY0" fmla="*/ 0 h 347763"/>
                <a:gd name="connsiteX1" fmla="*/ 38962 w 38961"/>
                <a:gd name="connsiteY1" fmla="*/ 0 h 347763"/>
                <a:gd name="connsiteX2" fmla="*/ 38962 w 38961"/>
                <a:gd name="connsiteY2" fmla="*/ 347764 h 347763"/>
                <a:gd name="connsiteX3" fmla="*/ 0 w 38961"/>
                <a:gd name="connsiteY3" fmla="*/ 347764 h 34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1" h="347763">
                  <a:moveTo>
                    <a:pt x="0" y="0"/>
                  </a:moveTo>
                  <a:lnTo>
                    <a:pt x="38962" y="0"/>
                  </a:lnTo>
                  <a:lnTo>
                    <a:pt x="38962" y="347764"/>
                  </a:lnTo>
                  <a:lnTo>
                    <a:pt x="0" y="347764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F20E594-BFB0-7B62-2F77-D36B924C3F21}"/>
                </a:ext>
              </a:extLst>
            </p:cNvPr>
            <p:cNvSpPr/>
            <p:nvPr/>
          </p:nvSpPr>
          <p:spPr>
            <a:xfrm>
              <a:off x="2749550" y="3427891"/>
              <a:ext cx="38961" cy="347763"/>
            </a:xfrm>
            <a:custGeom>
              <a:avLst/>
              <a:gdLst>
                <a:gd name="connsiteX0" fmla="*/ 0 w 38961"/>
                <a:gd name="connsiteY0" fmla="*/ 0 h 347763"/>
                <a:gd name="connsiteX1" fmla="*/ 38962 w 38961"/>
                <a:gd name="connsiteY1" fmla="*/ 0 h 347763"/>
                <a:gd name="connsiteX2" fmla="*/ 38962 w 38961"/>
                <a:gd name="connsiteY2" fmla="*/ 347764 h 347763"/>
                <a:gd name="connsiteX3" fmla="*/ 0 w 38961"/>
                <a:gd name="connsiteY3" fmla="*/ 347764 h 34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1" h="347763">
                  <a:moveTo>
                    <a:pt x="0" y="0"/>
                  </a:moveTo>
                  <a:lnTo>
                    <a:pt x="38962" y="0"/>
                  </a:lnTo>
                  <a:lnTo>
                    <a:pt x="38962" y="347764"/>
                  </a:lnTo>
                  <a:lnTo>
                    <a:pt x="0" y="347764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8429216E-CCE4-0D47-3AB0-76D51D9AB69F}"/>
                </a:ext>
              </a:extLst>
            </p:cNvPr>
            <p:cNvSpPr/>
            <p:nvPr/>
          </p:nvSpPr>
          <p:spPr>
            <a:xfrm>
              <a:off x="3275534" y="2906245"/>
              <a:ext cx="350656" cy="38640"/>
            </a:xfrm>
            <a:custGeom>
              <a:avLst/>
              <a:gdLst>
                <a:gd name="connsiteX0" fmla="*/ 0 w 350656"/>
                <a:gd name="connsiteY0" fmla="*/ 0 h 38640"/>
                <a:gd name="connsiteX1" fmla="*/ 350656 w 350656"/>
                <a:gd name="connsiteY1" fmla="*/ 0 h 38640"/>
                <a:gd name="connsiteX2" fmla="*/ 350656 w 350656"/>
                <a:gd name="connsiteY2" fmla="*/ 38640 h 38640"/>
                <a:gd name="connsiteX3" fmla="*/ 0 w 350656"/>
                <a:gd name="connsiteY3" fmla="*/ 38640 h 3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56" h="38640">
                  <a:moveTo>
                    <a:pt x="0" y="0"/>
                  </a:moveTo>
                  <a:lnTo>
                    <a:pt x="350656" y="0"/>
                  </a:lnTo>
                  <a:lnTo>
                    <a:pt x="350656" y="38640"/>
                  </a:lnTo>
                  <a:lnTo>
                    <a:pt x="0" y="38640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C0B21D8-D30D-A183-EC67-6A4A0B8F7217}"/>
                </a:ext>
              </a:extLst>
            </p:cNvPr>
            <p:cNvSpPr/>
            <p:nvPr/>
          </p:nvSpPr>
          <p:spPr>
            <a:xfrm>
              <a:off x="1911871" y="2906245"/>
              <a:ext cx="350656" cy="38640"/>
            </a:xfrm>
            <a:custGeom>
              <a:avLst/>
              <a:gdLst>
                <a:gd name="connsiteX0" fmla="*/ 0 w 350656"/>
                <a:gd name="connsiteY0" fmla="*/ 0 h 38640"/>
                <a:gd name="connsiteX1" fmla="*/ 350656 w 350656"/>
                <a:gd name="connsiteY1" fmla="*/ 0 h 38640"/>
                <a:gd name="connsiteX2" fmla="*/ 350656 w 350656"/>
                <a:gd name="connsiteY2" fmla="*/ 38640 h 38640"/>
                <a:gd name="connsiteX3" fmla="*/ 0 w 350656"/>
                <a:gd name="connsiteY3" fmla="*/ 38640 h 3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56" h="38640">
                  <a:moveTo>
                    <a:pt x="0" y="0"/>
                  </a:moveTo>
                  <a:lnTo>
                    <a:pt x="350656" y="0"/>
                  </a:lnTo>
                  <a:lnTo>
                    <a:pt x="350656" y="38640"/>
                  </a:lnTo>
                  <a:lnTo>
                    <a:pt x="0" y="38640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F6E593AE-2BE3-8F5B-D4B7-4E7794AB54CD}"/>
                </a:ext>
              </a:extLst>
            </p:cNvPr>
            <p:cNvSpPr/>
            <p:nvPr/>
          </p:nvSpPr>
          <p:spPr>
            <a:xfrm rot="-2700000">
              <a:off x="3231686" y="3229829"/>
              <a:ext cx="38961" cy="347763"/>
            </a:xfrm>
            <a:custGeom>
              <a:avLst/>
              <a:gdLst>
                <a:gd name="connsiteX0" fmla="*/ 0 w 38961"/>
                <a:gd name="connsiteY0" fmla="*/ 0 h 347763"/>
                <a:gd name="connsiteX1" fmla="*/ 38962 w 38961"/>
                <a:gd name="connsiteY1" fmla="*/ 0 h 347763"/>
                <a:gd name="connsiteX2" fmla="*/ 38962 w 38961"/>
                <a:gd name="connsiteY2" fmla="*/ 347764 h 347763"/>
                <a:gd name="connsiteX3" fmla="*/ 0 w 38961"/>
                <a:gd name="connsiteY3" fmla="*/ 347764 h 34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1" h="347763">
                  <a:moveTo>
                    <a:pt x="0" y="0"/>
                  </a:moveTo>
                  <a:lnTo>
                    <a:pt x="38962" y="0"/>
                  </a:lnTo>
                  <a:lnTo>
                    <a:pt x="38962" y="347764"/>
                  </a:lnTo>
                  <a:lnTo>
                    <a:pt x="0" y="347764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BCA526C0-F34C-4FBF-FDE5-60D96F1E2D1B}"/>
                </a:ext>
              </a:extLst>
            </p:cNvPr>
            <p:cNvSpPr/>
            <p:nvPr/>
          </p:nvSpPr>
          <p:spPr>
            <a:xfrm rot="-2700061">
              <a:off x="2267419" y="2273539"/>
              <a:ext cx="38961" cy="347763"/>
            </a:xfrm>
            <a:custGeom>
              <a:avLst/>
              <a:gdLst>
                <a:gd name="connsiteX0" fmla="*/ 0 w 38961"/>
                <a:gd name="connsiteY0" fmla="*/ 0 h 347763"/>
                <a:gd name="connsiteX1" fmla="*/ 38962 w 38961"/>
                <a:gd name="connsiteY1" fmla="*/ 0 h 347763"/>
                <a:gd name="connsiteX2" fmla="*/ 38962 w 38961"/>
                <a:gd name="connsiteY2" fmla="*/ 347764 h 347763"/>
                <a:gd name="connsiteX3" fmla="*/ 0 w 38961"/>
                <a:gd name="connsiteY3" fmla="*/ 347764 h 347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61" h="347763">
                  <a:moveTo>
                    <a:pt x="0" y="0"/>
                  </a:moveTo>
                  <a:lnTo>
                    <a:pt x="38962" y="0"/>
                  </a:lnTo>
                  <a:lnTo>
                    <a:pt x="38962" y="347764"/>
                  </a:lnTo>
                  <a:lnTo>
                    <a:pt x="0" y="347764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79DD3C7-CE54-5C1B-CDBB-427A117E26ED}"/>
                </a:ext>
              </a:extLst>
            </p:cNvPr>
            <p:cNvSpPr/>
            <p:nvPr/>
          </p:nvSpPr>
          <p:spPr>
            <a:xfrm rot="-2699939">
              <a:off x="2111573" y="3384402"/>
              <a:ext cx="350655" cy="38640"/>
            </a:xfrm>
            <a:custGeom>
              <a:avLst/>
              <a:gdLst>
                <a:gd name="connsiteX0" fmla="*/ 0 w 350655"/>
                <a:gd name="connsiteY0" fmla="*/ 0 h 38640"/>
                <a:gd name="connsiteX1" fmla="*/ 350656 w 350655"/>
                <a:gd name="connsiteY1" fmla="*/ 0 h 38640"/>
                <a:gd name="connsiteX2" fmla="*/ 350656 w 350655"/>
                <a:gd name="connsiteY2" fmla="*/ 38640 h 38640"/>
                <a:gd name="connsiteX3" fmla="*/ 0 w 350655"/>
                <a:gd name="connsiteY3" fmla="*/ 38640 h 3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55" h="38640">
                  <a:moveTo>
                    <a:pt x="0" y="0"/>
                  </a:moveTo>
                  <a:lnTo>
                    <a:pt x="350656" y="0"/>
                  </a:lnTo>
                  <a:lnTo>
                    <a:pt x="350656" y="38640"/>
                  </a:lnTo>
                  <a:lnTo>
                    <a:pt x="0" y="38640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20A364-6A32-CD6E-7A89-643E535782F8}"/>
                </a:ext>
              </a:extLst>
            </p:cNvPr>
            <p:cNvSpPr/>
            <p:nvPr/>
          </p:nvSpPr>
          <p:spPr>
            <a:xfrm rot="-2700000">
              <a:off x="3075846" y="2428105"/>
              <a:ext cx="350656" cy="38640"/>
            </a:xfrm>
            <a:custGeom>
              <a:avLst/>
              <a:gdLst>
                <a:gd name="connsiteX0" fmla="*/ 0 w 350656"/>
                <a:gd name="connsiteY0" fmla="*/ 0 h 38640"/>
                <a:gd name="connsiteX1" fmla="*/ 350656 w 350656"/>
                <a:gd name="connsiteY1" fmla="*/ 0 h 38640"/>
                <a:gd name="connsiteX2" fmla="*/ 350656 w 350656"/>
                <a:gd name="connsiteY2" fmla="*/ 38640 h 38640"/>
                <a:gd name="connsiteX3" fmla="*/ 0 w 350656"/>
                <a:gd name="connsiteY3" fmla="*/ 38640 h 3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656" h="38640">
                  <a:moveTo>
                    <a:pt x="0" y="0"/>
                  </a:moveTo>
                  <a:lnTo>
                    <a:pt x="350656" y="0"/>
                  </a:lnTo>
                  <a:lnTo>
                    <a:pt x="350656" y="38640"/>
                  </a:lnTo>
                  <a:lnTo>
                    <a:pt x="0" y="38640"/>
                  </a:lnTo>
                  <a:close/>
                </a:path>
              </a:pathLst>
            </a:custGeom>
            <a:solidFill>
              <a:schemeClr val="bg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" name="Grafik 4" descr="Thermometer Silhouette">
            <a:extLst>
              <a:ext uri="{FF2B5EF4-FFF2-40B4-BE49-F238E27FC236}">
                <a16:creationId xmlns:a16="http://schemas.microsoft.com/office/drawing/2014/main" id="{5F43E080-781C-8470-0892-4AB76805ADD4}"/>
              </a:ext>
            </a:extLst>
          </p:cNvPr>
          <p:cNvGrpSpPr/>
          <p:nvPr/>
        </p:nvGrpSpPr>
        <p:grpSpPr>
          <a:xfrm>
            <a:off x="4031746" y="2835875"/>
            <a:ext cx="603304" cy="1374344"/>
            <a:chOff x="4423258" y="3058367"/>
            <a:chExt cx="603304" cy="1374344"/>
          </a:xfrm>
          <a:solidFill>
            <a:schemeClr val="bg1"/>
          </a:solidFill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DDC3F5BD-0C17-9869-524C-32DFCCA8913C}"/>
                </a:ext>
              </a:extLst>
            </p:cNvPr>
            <p:cNvSpPr/>
            <p:nvPr/>
          </p:nvSpPr>
          <p:spPr>
            <a:xfrm>
              <a:off x="4423258" y="3058367"/>
              <a:ext cx="603304" cy="1374344"/>
            </a:xfrm>
            <a:custGeom>
              <a:avLst/>
              <a:gdLst>
                <a:gd name="connsiteX0" fmla="*/ 464642 w 603304"/>
                <a:gd name="connsiteY0" fmla="*/ 823524 h 1374344"/>
                <a:gd name="connsiteX1" fmla="*/ 464642 w 603304"/>
                <a:gd name="connsiteY1" fmla="*/ 161688 h 1374344"/>
                <a:gd name="connsiteX2" fmla="*/ 301610 w 603304"/>
                <a:gd name="connsiteY2" fmla="*/ 0 h 1374344"/>
                <a:gd name="connsiteX3" fmla="*/ 138577 w 603304"/>
                <a:gd name="connsiteY3" fmla="*/ 161688 h 1374344"/>
                <a:gd name="connsiteX4" fmla="*/ 138577 w 603304"/>
                <a:gd name="connsiteY4" fmla="*/ 823524 h 1374344"/>
                <a:gd name="connsiteX5" fmla="*/ 0 w 603304"/>
                <a:gd name="connsiteY5" fmla="*/ 1075223 h 1374344"/>
                <a:gd name="connsiteX6" fmla="*/ 301398 w 603304"/>
                <a:gd name="connsiteY6" fmla="*/ 1374345 h 1374344"/>
                <a:gd name="connsiteX7" fmla="*/ 318679 w 603304"/>
                <a:gd name="connsiteY7" fmla="*/ 1373876 h 1374344"/>
                <a:gd name="connsiteX8" fmla="*/ 602817 w 603304"/>
                <a:gd name="connsiteY8" fmla="*/ 1058376 h 1374344"/>
                <a:gd name="connsiteX9" fmla="*/ 464642 w 603304"/>
                <a:gd name="connsiteY9" fmla="*/ 823524 h 1374344"/>
                <a:gd name="connsiteX10" fmla="*/ 569651 w 603304"/>
                <a:gd name="connsiteY10" fmla="*/ 1098231 h 1374344"/>
                <a:gd name="connsiteX11" fmla="*/ 278488 w 603304"/>
                <a:gd name="connsiteY11" fmla="*/ 1341058 h 1374344"/>
                <a:gd name="connsiteX12" fmla="*/ 116731 w 603304"/>
                <a:gd name="connsiteY12" fmla="*/ 1269021 h 1374344"/>
                <a:gd name="connsiteX13" fmla="*/ 106126 w 603304"/>
                <a:gd name="connsiteY13" fmla="*/ 891877 h 1374344"/>
                <a:gd name="connsiteX14" fmla="*/ 163261 w 603304"/>
                <a:gd name="connsiteY14" fmla="*/ 846370 h 1374344"/>
                <a:gd name="connsiteX15" fmla="*/ 171168 w 603304"/>
                <a:gd name="connsiteY15" fmla="*/ 841649 h 1374344"/>
                <a:gd name="connsiteX16" fmla="*/ 171168 w 603304"/>
                <a:gd name="connsiteY16" fmla="*/ 161688 h 1374344"/>
                <a:gd name="connsiteX17" fmla="*/ 301593 w 603304"/>
                <a:gd name="connsiteY17" fmla="*/ 32338 h 1374344"/>
                <a:gd name="connsiteX18" fmla="*/ 432019 w 603304"/>
                <a:gd name="connsiteY18" fmla="*/ 161688 h 1374344"/>
                <a:gd name="connsiteX19" fmla="*/ 432019 w 603304"/>
                <a:gd name="connsiteY19" fmla="*/ 841649 h 1374344"/>
                <a:gd name="connsiteX20" fmla="*/ 439926 w 603304"/>
                <a:gd name="connsiteY20" fmla="*/ 846354 h 1374344"/>
                <a:gd name="connsiteX21" fmla="*/ 569651 w 603304"/>
                <a:gd name="connsiteY21" fmla="*/ 1098231 h 137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03304" h="1374344">
                  <a:moveTo>
                    <a:pt x="464642" y="823524"/>
                  </a:moveTo>
                  <a:lnTo>
                    <a:pt x="464642" y="161688"/>
                  </a:lnTo>
                  <a:cubicBezTo>
                    <a:pt x="464642" y="72391"/>
                    <a:pt x="391649" y="0"/>
                    <a:pt x="301610" y="0"/>
                  </a:cubicBezTo>
                  <a:cubicBezTo>
                    <a:pt x="211570" y="0"/>
                    <a:pt x="138577" y="72391"/>
                    <a:pt x="138577" y="161688"/>
                  </a:cubicBezTo>
                  <a:lnTo>
                    <a:pt x="138577" y="823524"/>
                  </a:lnTo>
                  <a:cubicBezTo>
                    <a:pt x="52464" y="878806"/>
                    <a:pt x="334" y="973489"/>
                    <a:pt x="0" y="1075223"/>
                  </a:cubicBezTo>
                  <a:cubicBezTo>
                    <a:pt x="0" y="1240341"/>
                    <a:pt x="134906" y="1374228"/>
                    <a:pt x="301398" y="1374345"/>
                  </a:cubicBezTo>
                  <a:cubicBezTo>
                    <a:pt x="307137" y="1374345"/>
                    <a:pt x="312908" y="1374183"/>
                    <a:pt x="318679" y="1373876"/>
                  </a:cubicBezTo>
                  <a:cubicBezTo>
                    <a:pt x="484988" y="1364567"/>
                    <a:pt x="612203" y="1223314"/>
                    <a:pt x="602817" y="1058376"/>
                  </a:cubicBezTo>
                  <a:cubicBezTo>
                    <a:pt x="597370" y="962654"/>
                    <a:pt x="545989" y="875323"/>
                    <a:pt x="464642" y="823524"/>
                  </a:cubicBezTo>
                  <a:close/>
                  <a:moveTo>
                    <a:pt x="569651" y="1098231"/>
                  </a:moveTo>
                  <a:cubicBezTo>
                    <a:pt x="556861" y="1245025"/>
                    <a:pt x="426504" y="1353742"/>
                    <a:pt x="278488" y="1341058"/>
                  </a:cubicBezTo>
                  <a:cubicBezTo>
                    <a:pt x="217911" y="1335866"/>
                    <a:pt x="160892" y="1310475"/>
                    <a:pt x="116731" y="1269021"/>
                  </a:cubicBezTo>
                  <a:cubicBezTo>
                    <a:pt x="8791" y="1167781"/>
                    <a:pt x="4043" y="998927"/>
                    <a:pt x="106126" y="891877"/>
                  </a:cubicBezTo>
                  <a:cubicBezTo>
                    <a:pt x="122988" y="874195"/>
                    <a:pt x="142211" y="858883"/>
                    <a:pt x="163261" y="846370"/>
                  </a:cubicBezTo>
                  <a:lnTo>
                    <a:pt x="171168" y="841649"/>
                  </a:lnTo>
                  <a:lnTo>
                    <a:pt x="171168" y="161688"/>
                  </a:lnTo>
                  <a:cubicBezTo>
                    <a:pt x="171168" y="90249"/>
                    <a:pt x="229561" y="32338"/>
                    <a:pt x="301593" y="32338"/>
                  </a:cubicBezTo>
                  <a:cubicBezTo>
                    <a:pt x="373626" y="32338"/>
                    <a:pt x="432019" y="90249"/>
                    <a:pt x="432019" y="161688"/>
                  </a:cubicBezTo>
                  <a:lnTo>
                    <a:pt x="432019" y="841649"/>
                  </a:lnTo>
                  <a:lnTo>
                    <a:pt x="439926" y="846354"/>
                  </a:lnTo>
                  <a:cubicBezTo>
                    <a:pt x="528314" y="898674"/>
                    <a:pt x="578719" y="996542"/>
                    <a:pt x="569651" y="1098231"/>
                  </a:cubicBezTo>
                  <a:close/>
                </a:path>
              </a:pathLst>
            </a:custGeom>
            <a:solidFill>
              <a:schemeClr val="bg1"/>
            </a:solidFill>
            <a:ln w="16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7099B89-67BD-3629-70DD-FAED6C7E1AE0}"/>
                </a:ext>
              </a:extLst>
            </p:cNvPr>
            <p:cNvSpPr/>
            <p:nvPr/>
          </p:nvSpPr>
          <p:spPr>
            <a:xfrm>
              <a:off x="4586276" y="3575767"/>
              <a:ext cx="277182" cy="695349"/>
            </a:xfrm>
            <a:custGeom>
              <a:avLst/>
              <a:gdLst>
                <a:gd name="connsiteX0" fmla="*/ 154895 w 277182"/>
                <a:gd name="connsiteY0" fmla="*/ 421423 h 695349"/>
                <a:gd name="connsiteX1" fmla="*/ 154895 w 277182"/>
                <a:gd name="connsiteY1" fmla="*/ 0 h 695349"/>
                <a:gd name="connsiteX2" fmla="*/ 122288 w 277182"/>
                <a:gd name="connsiteY2" fmla="*/ 0 h 695349"/>
                <a:gd name="connsiteX3" fmla="*/ 122288 w 277182"/>
                <a:gd name="connsiteY3" fmla="*/ 421423 h 695349"/>
                <a:gd name="connsiteX4" fmla="*/ 976 w 277182"/>
                <a:gd name="connsiteY4" fmla="*/ 574072 h 695349"/>
                <a:gd name="connsiteX5" fmla="*/ 154895 w 277182"/>
                <a:gd name="connsiteY5" fmla="*/ 694382 h 695349"/>
                <a:gd name="connsiteX6" fmla="*/ 276207 w 277182"/>
                <a:gd name="connsiteY6" fmla="*/ 541734 h 695349"/>
                <a:gd name="connsiteX7" fmla="*/ 154895 w 277182"/>
                <a:gd name="connsiteY7" fmla="*/ 421423 h 695349"/>
                <a:gd name="connsiteX8" fmla="*/ 138591 w 277182"/>
                <a:gd name="connsiteY8" fmla="*/ 662919 h 695349"/>
                <a:gd name="connsiteX9" fmla="*/ 32620 w 277182"/>
                <a:gd name="connsiteY9" fmla="*/ 557822 h 695349"/>
                <a:gd name="connsiteX10" fmla="*/ 138591 w 277182"/>
                <a:gd name="connsiteY10" fmla="*/ 452725 h 695349"/>
                <a:gd name="connsiteX11" fmla="*/ 244562 w 277182"/>
                <a:gd name="connsiteY11" fmla="*/ 557822 h 695349"/>
                <a:gd name="connsiteX12" fmla="*/ 138591 w 277182"/>
                <a:gd name="connsiteY12" fmla="*/ 662919 h 69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82" h="695349">
                  <a:moveTo>
                    <a:pt x="154895" y="421423"/>
                  </a:moveTo>
                  <a:lnTo>
                    <a:pt x="154895" y="0"/>
                  </a:lnTo>
                  <a:lnTo>
                    <a:pt x="122288" y="0"/>
                  </a:lnTo>
                  <a:lnTo>
                    <a:pt x="122288" y="421423"/>
                  </a:lnTo>
                  <a:cubicBezTo>
                    <a:pt x="46286" y="430353"/>
                    <a:pt x="-8028" y="498695"/>
                    <a:pt x="976" y="574072"/>
                  </a:cubicBezTo>
                  <a:cubicBezTo>
                    <a:pt x="9980" y="649447"/>
                    <a:pt x="78892" y="703312"/>
                    <a:pt x="154895" y="694382"/>
                  </a:cubicBezTo>
                  <a:cubicBezTo>
                    <a:pt x="230897" y="685454"/>
                    <a:pt x="285211" y="617110"/>
                    <a:pt x="276207" y="541734"/>
                  </a:cubicBezTo>
                  <a:cubicBezTo>
                    <a:pt x="268670" y="478642"/>
                    <a:pt x="218512" y="428897"/>
                    <a:pt x="154895" y="421423"/>
                  </a:cubicBezTo>
                  <a:close/>
                  <a:moveTo>
                    <a:pt x="138591" y="662919"/>
                  </a:moveTo>
                  <a:cubicBezTo>
                    <a:pt x="80064" y="662919"/>
                    <a:pt x="32620" y="615867"/>
                    <a:pt x="32620" y="557822"/>
                  </a:cubicBezTo>
                  <a:cubicBezTo>
                    <a:pt x="32620" y="499780"/>
                    <a:pt x="80064" y="452725"/>
                    <a:pt x="138591" y="452725"/>
                  </a:cubicBezTo>
                  <a:cubicBezTo>
                    <a:pt x="197118" y="452725"/>
                    <a:pt x="244562" y="499780"/>
                    <a:pt x="244562" y="557822"/>
                  </a:cubicBezTo>
                  <a:cubicBezTo>
                    <a:pt x="244491" y="615836"/>
                    <a:pt x="197087" y="662848"/>
                    <a:pt x="138591" y="662919"/>
                  </a:cubicBezTo>
                  <a:close/>
                </a:path>
              </a:pathLst>
            </a:custGeom>
            <a:solidFill>
              <a:schemeClr val="bg1"/>
            </a:solidFill>
            <a:ln w="16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34E55879-2FBB-37E9-2784-BEDFA62189DF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E2B184A9-A13B-D4C8-1564-45BCC47B50C4}"/>
              </a:ext>
            </a:extLst>
          </p:cNvPr>
          <p:cNvSpPr/>
          <p:nvPr/>
        </p:nvSpPr>
        <p:spPr>
          <a:xfrm>
            <a:off x="6432307" y="4210219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Klima-Kommunen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2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16969-55BC-6A52-A3ED-A97D789B3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Hessen aktiv: Die Klima-Kommunen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8D9E9-5EE0-B30D-D7E2-D19B3702EE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705857"/>
            <a:ext cx="9001125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Lernen und Handeln für unsere Zukunft</a:t>
            </a:r>
          </a:p>
          <a:p>
            <a:pPr>
              <a:spcAft>
                <a:spcPts val="1200"/>
              </a:spcAft>
            </a:pPr>
            <a:r>
              <a:rPr lang="de-DE" dirty="0"/>
              <a:t>Das Bündnis für hessische Städte, Gemeinden &amp; Landkreise zu Klimaschutz und Klimaanpassung</a:t>
            </a:r>
            <a:endParaRPr lang="de-DE" dirty="0">
              <a:solidFill>
                <a:srgbClr val="004696"/>
              </a:solidFill>
            </a:endParaRPr>
          </a:p>
          <a:p>
            <a:pPr marL="0" indent="0">
              <a:buNone/>
            </a:pPr>
            <a:r>
              <a:rPr lang="de-DE" b="1" dirty="0"/>
              <a:t>Ziele: </a:t>
            </a:r>
          </a:p>
          <a:p>
            <a:r>
              <a:rPr lang="de-DE" dirty="0"/>
              <a:t>Beratung und Unterstützung</a:t>
            </a:r>
          </a:p>
          <a:p>
            <a:r>
              <a:rPr lang="de-DE" dirty="0"/>
              <a:t>Austausch und Vernetzung</a:t>
            </a:r>
          </a:p>
          <a:p>
            <a:pPr>
              <a:spcAft>
                <a:spcPts val="1200"/>
              </a:spcAft>
            </a:pPr>
            <a:r>
              <a:rPr lang="de-DE" dirty="0"/>
              <a:t>Wissen und Erfahrung teilen</a:t>
            </a:r>
            <a:endParaRPr lang="de-DE" dirty="0">
              <a:solidFill>
                <a:srgbClr val="004696"/>
              </a:solidFill>
            </a:endParaRPr>
          </a:p>
          <a:p>
            <a:pPr marL="0" indent="0">
              <a:buNone/>
            </a:pPr>
            <a:r>
              <a:rPr lang="de-DE" b="1" dirty="0"/>
              <a:t>Unterstützung:</a:t>
            </a:r>
          </a:p>
          <a:p>
            <a:r>
              <a:rPr lang="de-DE" dirty="0"/>
              <a:t>Übergeordnete Beratung zu allen Fragen rund um Klimaschutz und Klimaanpassung </a:t>
            </a:r>
          </a:p>
          <a:p>
            <a:r>
              <a:rPr lang="de-DE" dirty="0"/>
              <a:t>Spezifische Unterstützungsangebote zu unterschiedlichen Handlungsfeldern </a:t>
            </a:r>
          </a:p>
          <a:p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968D9A-7D47-80C8-D999-2371F4E767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113" y="2768031"/>
            <a:ext cx="3419400" cy="2006425"/>
          </a:xfrm>
          <a:prstGeom prst="rect">
            <a:avLst/>
          </a:prstGeom>
        </p:spPr>
      </p:pic>
      <p:sp>
        <p:nvSpPr>
          <p:cNvPr id="2" name="Pfeil: nach links 1">
            <a:hlinkClick r:id="rId3" action="ppaction://hlinksldjump"/>
            <a:extLst>
              <a:ext uri="{FF2B5EF4-FFF2-40B4-BE49-F238E27FC236}">
                <a16:creationId xmlns:a16="http://schemas.microsoft.com/office/drawing/2014/main" id="{97B4E55F-9E6B-613D-E0BC-79E52BD088D3}"/>
              </a:ext>
            </a:extLst>
          </p:cNvPr>
          <p:cNvSpPr/>
          <p:nvPr/>
        </p:nvSpPr>
        <p:spPr>
          <a:xfrm>
            <a:off x="11633874" y="1154489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4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B506B0-9AC1-F636-F5E2-63F4F216C74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9283D89-8C51-6A0F-75E6-6165F7DF45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9233449" cy="492891"/>
          </a:xfrm>
        </p:spPr>
        <p:txBody>
          <a:bodyPr/>
          <a:lstStyle/>
          <a:p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Die LEA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LandesEnergieAgentur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Hessen GmbH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1B58A4A-4820-75AA-18CB-D5196EA0C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6" y="1556792"/>
            <a:ext cx="9754743" cy="391964"/>
          </a:xfrm>
        </p:spPr>
        <p:txBody>
          <a:bodyPr/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Wegbereiterin für Energiewende und Klimaschutz in Hessen seit 2017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7A91A1-795A-E9FF-0782-0CB61B65216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Gründung Mai 2017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 Abteilung der HA Hessen Agentur GmbH mit der Aufgabe, Themen der Energiewende und des Klimaschutzes entsprechend der Energie-Agenda und des Klimaschutzplans der Landesregierung zu aktivieren, koordinieren und umzusetzen.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seit 2020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eigenständige Tochtergesellschaft der HA Hessen Agentur GmbH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Geschäftsführer: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Dr. Karsten McGovern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Mitarbeitende: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aktuell ca. 60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Standorte: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Unternehmenssitz Mainzer Straße 118, 65189 Wiesbaden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        Regionalbüro Nordhessen, Ständeplatz 15, 34117 Kassel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        Regionalbüro Mittelhessen, Neuen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Bäue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2, 35390 Gießen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        Regionalbüro Südhessen,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Hilpertstraße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31, 64295 Darmstadt</a:t>
            </a:r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26804A8-781C-4929-3C95-19E5D77C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15" y="3894149"/>
            <a:ext cx="2963477" cy="189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8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7128545" cy="492891"/>
          </a:xfrm>
        </p:spPr>
        <p:txBody>
          <a:bodyPr/>
          <a:lstStyle/>
          <a:p>
            <a:r>
              <a:rPr lang="de-DE" dirty="0"/>
              <a:t>Hessen aktiv: Die Klima-Kommunen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47527" y="2104000"/>
            <a:ext cx="6336704" cy="431958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0" algn="dec"/>
              </a:tabLst>
              <a:defRPr/>
            </a:pPr>
            <a:r>
              <a:rPr lang="de-DE" sz="1800" dirty="0">
                <a:latin typeface="Arial" panose="020B0604020202020204"/>
              </a:rPr>
              <a:t>Unterzeichnerkommunen:	</a:t>
            </a:r>
            <a:r>
              <a:rPr lang="de-DE" sz="1800" b="1" dirty="0">
                <a:latin typeface="Arial" panose="020B0604020202020204"/>
              </a:rPr>
              <a:t>über 400</a:t>
            </a:r>
            <a:r>
              <a:rPr lang="de-DE" sz="1800" dirty="0">
                <a:latin typeface="Arial" panose="020B0604020202020204"/>
              </a:rPr>
              <a:t>/443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tabLst>
                <a:tab pos="4572000" algn="dec"/>
              </a:tabLst>
              <a:defRPr/>
            </a:pPr>
            <a:r>
              <a:rPr lang="de-DE" sz="1800" dirty="0">
                <a:latin typeface="Arial" panose="020B0604020202020204"/>
              </a:rPr>
              <a:t>Landkreise: 	</a:t>
            </a:r>
            <a:r>
              <a:rPr lang="de-DE" sz="1800" b="1" dirty="0">
                <a:latin typeface="Arial" panose="020B0604020202020204"/>
              </a:rPr>
              <a:t>21</a:t>
            </a:r>
            <a:r>
              <a:rPr lang="de-DE" sz="1800" dirty="0">
                <a:latin typeface="Arial" panose="020B0604020202020204"/>
              </a:rPr>
              <a:t>/21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3"/>
              </a:rPr>
              <a:t>Hessen aktiv: Die Klima-Kommunen </a:t>
            </a:r>
            <a:br>
              <a:rPr lang="de-DE" dirty="0">
                <a:hlinkClick r:id="rId3"/>
              </a:rPr>
            </a:br>
            <a:r>
              <a:rPr lang="de-DE" dirty="0">
                <a:hlinkClick r:id="rId3"/>
              </a:rPr>
              <a:t>(klima-kommunen-hessen.de)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Erhöhte Fördersätze </a:t>
            </a:r>
          </a:p>
          <a:p>
            <a:r>
              <a:rPr lang="de-DE" sz="1600" dirty="0">
                <a:solidFill>
                  <a:srgbClr val="FF0000"/>
                </a:solidFill>
              </a:rPr>
              <a:t>bis zu 60% Kommunalrichtlinie Energie Hessen 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(Standard: bis zu 50%)</a:t>
            </a:r>
          </a:p>
          <a:p>
            <a:r>
              <a:rPr lang="de-DE" sz="1600" dirty="0">
                <a:solidFill>
                  <a:srgbClr val="FF0000"/>
                </a:solidFill>
              </a:rPr>
              <a:t>bis zu 75% Klimarichtlinie Hessen (Standard: 40%)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0FB80C-AA18-90B7-1F06-753DA64A3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4437112"/>
            <a:ext cx="3506755" cy="16546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B5671CE-9A26-9976-F3DF-C05BF44EB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1" y="1821058"/>
            <a:ext cx="2442735" cy="2442735"/>
          </a:xfrm>
          <a:prstGeom prst="rect">
            <a:avLst/>
          </a:prstGeom>
        </p:spPr>
      </p:pic>
      <p:sp>
        <p:nvSpPr>
          <p:cNvPr id="2" name="Pfeil: nach links 1">
            <a:hlinkClick r:id="rId6" action="ppaction://hlinksldjump"/>
            <a:extLst>
              <a:ext uri="{FF2B5EF4-FFF2-40B4-BE49-F238E27FC236}">
                <a16:creationId xmlns:a16="http://schemas.microsoft.com/office/drawing/2014/main" id="{0B6B8510-DCDC-8996-DABA-CBA8887EA1F1}"/>
              </a:ext>
            </a:extLst>
          </p:cNvPr>
          <p:cNvSpPr/>
          <p:nvPr/>
        </p:nvSpPr>
        <p:spPr>
          <a:xfrm>
            <a:off x="11583955" y="1139094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574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57E4A8-E719-BBB2-04FB-EAE15217A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/>
              <a:t>Unterstützungsangebote für die Mitgliedskommunen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C95CAB-1538-31BE-B636-0981BB2058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7848624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Beratung</a:t>
            </a:r>
          </a:p>
          <a:p>
            <a:pPr marL="0" indent="0">
              <a:buNone/>
            </a:pPr>
            <a:r>
              <a:rPr lang="de-DE" dirty="0"/>
              <a:t>…zu Aktionsplänen, zu Klimaschutzkonzepten, Maßnahmen &amp; Projekten, Treibhausgasbilanzierung mit ECOSPEED, Klimawandelanpassung &amp; Entsiegelungs-Check, Klimaquartiere </a:t>
            </a:r>
          </a:p>
          <a:p>
            <a:pPr marL="0" indent="0">
              <a:spcBef>
                <a:spcPts val="0"/>
              </a:spcBef>
              <a:buNone/>
            </a:pPr>
            <a:endParaRPr lang="de-DE" dirty="0"/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Vernetzung und Wissensvermittlung </a:t>
            </a:r>
          </a:p>
          <a:p>
            <a:pPr marL="0" indent="0">
              <a:buNone/>
            </a:pPr>
            <a:r>
              <a:rPr lang="de-DE" dirty="0"/>
              <a:t>…unterschiedliche Veranstaltungsformate, Maßnahmendatenbank, Ist-Analyse mit dem Klima- und Energiewendezeiger, Energiesteckbriefe</a:t>
            </a:r>
          </a:p>
          <a:p>
            <a:pPr marL="0" indent="0">
              <a:spcBef>
                <a:spcPts val="0"/>
              </a:spcBef>
              <a:buNone/>
            </a:pPr>
            <a:endParaRPr lang="de-DE" dirty="0"/>
          </a:p>
          <a:p>
            <a:pPr marL="0" indent="0">
              <a:spcBef>
                <a:spcPts val="0"/>
              </a:spcBef>
              <a:buNone/>
            </a:pPr>
            <a:r>
              <a:rPr lang="de-DE" b="1" dirty="0"/>
              <a:t>Handreichungen und Leitfäden</a:t>
            </a:r>
          </a:p>
          <a:p>
            <a:pPr marL="0" indent="0">
              <a:buNone/>
            </a:pPr>
            <a:r>
              <a:rPr lang="de-DE" dirty="0"/>
              <a:t>…Handreichungen und Broschüren zum Einstieg in die Themen Klimaschutz oder Klimaanpassung, Leitfaden und Checklisten zu den Themen Klimaschutz und Klimaanpassung in der Bauleitplanung,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67E9A9-5D9F-5942-80A2-8F1117751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471" y="1927319"/>
            <a:ext cx="1498982" cy="21269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EACCE4-C7C2-3F21-F8A9-BE1E7D6EB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000" y="2038618"/>
            <a:ext cx="1498982" cy="21269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1B011C-7029-6416-BEE3-E8AEBB6D66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558" y="3866261"/>
            <a:ext cx="1503567" cy="21269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6C31B5-508E-0A93-990E-073A114C02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297" y="4005064"/>
            <a:ext cx="1503567" cy="212675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feil: nach links 2">
            <a:hlinkClick r:id="rId6" action="ppaction://hlinksldjump"/>
            <a:extLst>
              <a:ext uri="{FF2B5EF4-FFF2-40B4-BE49-F238E27FC236}">
                <a16:creationId xmlns:a16="http://schemas.microsoft.com/office/drawing/2014/main" id="{1C21F10F-85A5-F9D4-BDC3-95924E04DD0D}"/>
              </a:ext>
            </a:extLst>
          </p:cNvPr>
          <p:cNvSpPr/>
          <p:nvPr/>
        </p:nvSpPr>
        <p:spPr>
          <a:xfrm>
            <a:off x="11464546" y="935691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50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57E4A8-E719-BBB2-04FB-EAE15217A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200" dirty="0"/>
              <a:t>Unterstützungsangebote für die Mitgliedskommunen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C95CAB-1538-31BE-B636-0981BB2058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288784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2"/>
                </a:solidFill>
              </a:rPr>
              <a:t>Vorbereitete Maßnahmen „Kommunale Solarkampagne“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tx2"/>
                </a:solidFill>
              </a:rPr>
              <a:t>…Vorlagen für eine eigene, individualisierbare Kampagne, u.a. mit digitalen Vorlagen für Kampagnenmaterial und vorgefertigten </a:t>
            </a:r>
            <a:r>
              <a:rPr lang="de-DE" dirty="0" err="1">
                <a:solidFill>
                  <a:schemeClr val="tx2"/>
                </a:solidFill>
              </a:rPr>
              <a:t>Social</a:t>
            </a:r>
            <a:r>
              <a:rPr lang="de-DE" dirty="0">
                <a:solidFill>
                  <a:schemeClr val="tx2"/>
                </a:solidFill>
              </a:rPr>
              <a:t>-Media-Nachrichten 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2"/>
                </a:solidFill>
              </a:rPr>
              <a:t>Vorbereitete Maßnahmen „Mission Possible“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tx2"/>
                </a:solidFill>
              </a:rPr>
              <a:t>…Vorlagen für eine eigene Kampagne zum Energiesparen in Bürogebäuden, u.a. mit variablen vorformulierten Mail-Vorlagen, diversen Postern und Aktionsideen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2"/>
                </a:solidFill>
              </a:rPr>
              <a:t>Vorbereitete Maßnahmen „Hausmeisterschulung“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de-DE" dirty="0">
                <a:solidFill>
                  <a:schemeClr val="tx2"/>
                </a:solidFill>
              </a:rPr>
              <a:t>…abrufbares Kontingent an kreisweit organisierten Hausmeisterschulungen</a:t>
            </a:r>
          </a:p>
          <a:p>
            <a:pPr marL="0" indent="0">
              <a:buNone/>
            </a:pPr>
            <a:r>
              <a:rPr lang="de-DE" b="1" dirty="0">
                <a:solidFill>
                  <a:schemeClr val="tx2"/>
                </a:solidFill>
              </a:rPr>
              <a:t>Solarcoaching: PV-Anlagen auf kommunalen Liegenschaften</a:t>
            </a:r>
          </a:p>
          <a:p>
            <a:pPr marL="0" indent="0">
              <a:buNone/>
            </a:pPr>
            <a:r>
              <a:rPr lang="de-DE" dirty="0">
                <a:solidFill>
                  <a:schemeClr val="tx2"/>
                </a:solidFill>
              </a:rPr>
              <a:t>…vor Ort Beratung von der gesamtkommunalen Vorbetrachtung geeigneter Dachflächen bis zur konkreten Planung der PV-Anlage inkl. Ausschreibungsunterlagen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961BCE5E-B2F7-3BF5-2378-98ABF7E457F5}"/>
              </a:ext>
            </a:extLst>
          </p:cNvPr>
          <p:cNvSpPr/>
          <p:nvPr/>
        </p:nvSpPr>
        <p:spPr>
          <a:xfrm>
            <a:off x="11509695" y="908720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34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449BE2E-97F1-CDFE-68FB-6B27563A27A5}"/>
              </a:ext>
            </a:extLst>
          </p:cNvPr>
          <p:cNvSpPr txBox="1"/>
          <p:nvPr/>
        </p:nvSpPr>
        <p:spPr>
          <a:xfrm>
            <a:off x="1185630" y="2034659"/>
            <a:ext cx="8263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Weitere Informationen zu den Angeboten und Themen der Klima-Kommunen:</a:t>
            </a:r>
          </a:p>
        </p:txBody>
      </p:sp>
      <p:pic>
        <p:nvPicPr>
          <p:cNvPr id="4" name="Grafik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C9F6AB0-7EE6-78AD-3212-42B8F1F0E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02" y="3333820"/>
            <a:ext cx="3576205" cy="2371725"/>
          </a:xfrm>
          <a:prstGeom prst="rect">
            <a:avLst/>
          </a:prstGeom>
        </p:spPr>
      </p:pic>
      <p:sp>
        <p:nvSpPr>
          <p:cNvPr id="5" name="Pfeil: nach links 4">
            <a:hlinkClick r:id="rId4" action="ppaction://hlinksldjump"/>
            <a:extLst>
              <a:ext uri="{FF2B5EF4-FFF2-40B4-BE49-F238E27FC236}">
                <a16:creationId xmlns:a16="http://schemas.microsoft.com/office/drawing/2014/main" id="{D298D970-5A97-0836-D614-341B9D1AA718}"/>
              </a:ext>
            </a:extLst>
          </p:cNvPr>
          <p:cNvSpPr/>
          <p:nvPr/>
        </p:nvSpPr>
        <p:spPr>
          <a:xfrm>
            <a:off x="11336407" y="1347525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060FB-7C2B-C79E-D7C1-2BBF23EE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E7E0A62-A031-BC74-B4EC-D3DC223C2FE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EAADE-D4DE-ACCA-2279-5903D6DF5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677146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Wärme und Energiekonzepte</a:t>
            </a:r>
          </a:p>
        </p:txBody>
      </p:sp>
      <p:pic>
        <p:nvPicPr>
          <p:cNvPr id="5" name="Grafik 4" descr="Thermometer Silhouette">
            <a:extLst>
              <a:ext uri="{FF2B5EF4-FFF2-40B4-BE49-F238E27FC236}">
                <a16:creationId xmlns:a16="http://schemas.microsoft.com/office/drawing/2014/main" id="{BB7D5C3E-7AB3-00CE-CD63-9FAA0815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9273" y="2245850"/>
            <a:ext cx="1666619" cy="1652873"/>
          </a:xfrm>
          <a:prstGeom prst="rect">
            <a:avLst/>
          </a:prstGeom>
        </p:spPr>
      </p:pic>
      <p:sp>
        <p:nvSpPr>
          <p:cNvPr id="3" name="Pfeil: nach links 2">
            <a:hlinkClick r:id="rId4" action="ppaction://hlinksldjump"/>
            <a:extLst>
              <a:ext uri="{FF2B5EF4-FFF2-40B4-BE49-F238E27FC236}">
                <a16:creationId xmlns:a16="http://schemas.microsoft.com/office/drawing/2014/main" id="{A5CAE0BB-5745-2552-4D58-0FF930653DDD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Grafik 5" descr="Feuer Silhouette">
            <a:extLst>
              <a:ext uri="{FF2B5EF4-FFF2-40B4-BE49-F238E27FC236}">
                <a16:creationId xmlns:a16="http://schemas.microsoft.com/office/drawing/2014/main" id="{B8969D45-0CBB-53F2-B4B6-9181F20D9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3225" y="1844642"/>
            <a:ext cx="1622031" cy="1544926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B5F41B16-CFE8-D853-CF7A-6A2C09F38307}"/>
              </a:ext>
            </a:extLst>
          </p:cNvPr>
          <p:cNvSpPr/>
          <p:nvPr/>
        </p:nvSpPr>
        <p:spPr>
          <a:xfrm>
            <a:off x="1451510" y="4552097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Kommunale Wärmeplanung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1E2AF9B-423D-DB7E-10BA-1CC99968CFC8}"/>
              </a:ext>
            </a:extLst>
          </p:cNvPr>
          <p:cNvSpPr/>
          <p:nvPr/>
        </p:nvSpPr>
        <p:spPr>
          <a:xfrm>
            <a:off x="4535892" y="4552097"/>
            <a:ext cx="2429163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Wärmenetze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56A0B5B-4E66-EB2B-A55E-157548A2350D}"/>
              </a:ext>
            </a:extLst>
          </p:cNvPr>
          <p:cNvSpPr/>
          <p:nvPr/>
        </p:nvSpPr>
        <p:spPr>
          <a:xfrm>
            <a:off x="7213912" y="4552097"/>
            <a:ext cx="2214408" cy="77931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Geothermie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91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16969-55BC-6A52-A3ED-A97D789B3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688734"/>
            <a:ext cx="9001126" cy="565245"/>
          </a:xfrm>
        </p:spPr>
        <p:txBody>
          <a:bodyPr/>
          <a:lstStyle/>
          <a:p>
            <a:r>
              <a:rPr lang="de-DE" dirty="0"/>
              <a:t>Kommunale Wärmeplanung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5D221-DC5C-B24F-BB66-8355C4651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0751" y="1264208"/>
            <a:ext cx="9001126" cy="391964"/>
          </a:xfrm>
        </p:spPr>
        <p:txBody>
          <a:bodyPr/>
          <a:lstStyle/>
          <a:p>
            <a:r>
              <a:rPr lang="de-DE" dirty="0"/>
              <a:t>Der Weg in die Wärmeversorgung der Zukunft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8D9E9-5EE0-B30D-D7E2-D19B3702EE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0751" y="1818565"/>
            <a:ext cx="9001125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Kurzbeschreibung</a:t>
            </a:r>
          </a:p>
          <a:p>
            <a:r>
              <a:rPr lang="de-DE" dirty="0"/>
              <a:t>eine kommunale Wärmeplanung schafft Klarheit über den Status Quo der aktuellen Wärmeversorgung in der Kommune,</a:t>
            </a:r>
          </a:p>
          <a:p>
            <a:r>
              <a:rPr lang="de-DE" dirty="0"/>
              <a:t>gibt eine Übersicht über Potenziale für erneuerbare Wärmequellen,</a:t>
            </a:r>
          </a:p>
          <a:p>
            <a:r>
              <a:rPr lang="de-DE" dirty="0"/>
              <a:t>etabliert ein gemeinsames Zielbild durch die Entwicklung von Szenarien,</a:t>
            </a:r>
          </a:p>
          <a:p>
            <a:pPr>
              <a:spcAft>
                <a:spcPts val="1200"/>
              </a:spcAft>
            </a:pPr>
            <a:r>
              <a:rPr lang="de-DE" dirty="0"/>
              <a:t>lenkt Investitionsentscheidungen in Richtung Erneuerbare Energien und langfristig günstige Energieversorgung</a:t>
            </a:r>
            <a:endParaRPr lang="de-DE" b="1" dirty="0"/>
          </a:p>
          <a:p>
            <a:pPr marL="0" indent="0">
              <a:spcAft>
                <a:spcPts val="1200"/>
              </a:spcAft>
              <a:buNone/>
            </a:pPr>
            <a:r>
              <a:rPr lang="de-DE" b="1" dirty="0"/>
              <a:t>Zielgruppe: </a:t>
            </a:r>
            <a:r>
              <a:rPr lang="de-DE" dirty="0"/>
              <a:t>Kommunen</a:t>
            </a:r>
          </a:p>
          <a:p>
            <a:pPr marL="0" indent="0">
              <a:buNone/>
            </a:pPr>
            <a:r>
              <a:rPr lang="de-DE" b="1" dirty="0"/>
              <a:t>Ziel: </a:t>
            </a:r>
            <a:r>
              <a:rPr lang="de-DE" dirty="0"/>
              <a:t>Den vor Ort besten und kosteneffizientesten Weg zu einer klimafreundlichen und fortschrittlichen Wärmeversorgung ermitteln. </a:t>
            </a:r>
          </a:p>
          <a:p>
            <a:endParaRPr lang="de-DE" dirty="0"/>
          </a:p>
          <a:p>
            <a:endParaRPr lang="de-DE" b="1" dirty="0"/>
          </a:p>
          <a:p>
            <a:endParaRPr lang="de-DE" b="1" dirty="0"/>
          </a:p>
        </p:txBody>
      </p:sp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50FBA6F8-B735-2062-16F5-2CC68F0ADD13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30798-AAF5-0DCC-529B-F0F431DD9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4948E8D3-F9AB-96C7-F221-01DB4C8D4762}"/>
              </a:ext>
            </a:extLst>
          </p:cNvPr>
          <p:cNvSpPr/>
          <p:nvPr/>
        </p:nvSpPr>
        <p:spPr>
          <a:xfrm>
            <a:off x="4429242" y="2204851"/>
            <a:ext cx="2653934" cy="3664081"/>
          </a:xfrm>
          <a:prstGeom prst="rect">
            <a:avLst/>
          </a:prstGeom>
          <a:solidFill>
            <a:schemeClr val="bg1"/>
          </a:solidFill>
          <a:ln>
            <a:solidFill>
              <a:srgbClr val="DC2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6498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1528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Netzwerk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Regelmäßige Sprechstunde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Veranstaltungen vor Ort und o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nline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Netzwerk KWP und Newsletter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DC7246E-680B-1D0F-E621-AAB1C1D2467C}"/>
              </a:ext>
            </a:extLst>
          </p:cNvPr>
          <p:cNvSpPr/>
          <p:nvPr/>
        </p:nvSpPr>
        <p:spPr>
          <a:xfrm>
            <a:off x="1173731" y="2204859"/>
            <a:ext cx="2518672" cy="3664084"/>
          </a:xfrm>
          <a:prstGeom prst="rect">
            <a:avLst/>
          </a:prstGeom>
          <a:solidFill>
            <a:schemeClr val="bg1"/>
          </a:solidFill>
          <a:ln>
            <a:solidFill>
              <a:srgbClr val="DC2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6498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1528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Beratung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 als zentrale Anlaufstelle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waermeplanung@lea-hessen.de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F1BFAD-40E7-BB3C-F6A8-18F374BB55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Das Angebot der LEA</a:t>
            </a:r>
          </a:p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B16C5D0-4901-7547-B92A-E7BAC71FE6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400" dirty="0">
                <a:solidFill>
                  <a:schemeClr val="accent1"/>
                </a:solidFill>
              </a:rPr>
              <a:t>Wir unterstützen Sie Schritt für Schritt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CD973D2-BB5C-8151-0BB8-645A7A49F5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997F-18F6-4643-BCCD-8472554B1B7A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srgbClr val="00499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100" b="1" i="0" u="none" strike="noStrike" kern="1200" cap="none" spc="0" normalizeH="0" baseline="0" noProof="0">
              <a:ln>
                <a:noFill/>
              </a:ln>
              <a:solidFill>
                <a:srgbClr val="00499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984BA58-6742-8909-C4D2-3BE9913B806F}"/>
              </a:ext>
            </a:extLst>
          </p:cNvPr>
          <p:cNvSpPr/>
          <p:nvPr/>
        </p:nvSpPr>
        <p:spPr>
          <a:xfrm>
            <a:off x="7817659" y="2204863"/>
            <a:ext cx="2427172" cy="3664079"/>
          </a:xfrm>
          <a:prstGeom prst="rect">
            <a:avLst/>
          </a:prstGeom>
          <a:solidFill>
            <a:schemeClr val="bg1"/>
          </a:solidFill>
          <a:ln>
            <a:solidFill>
              <a:srgbClr val="DC2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64983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1528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528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FAQ: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https://www.lea-hessen.de/kommunen/kommunal-waerme-planen/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Wärmeatlas Hessen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6498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8A936525-E278-E0BA-B616-1BDEABAC589D}"/>
              </a:ext>
            </a:extLst>
          </p:cNvPr>
          <p:cNvSpPr txBox="1">
            <a:spLocks/>
          </p:cNvSpPr>
          <p:nvPr/>
        </p:nvSpPr>
        <p:spPr>
          <a:xfrm>
            <a:off x="1008063" y="576000"/>
            <a:ext cx="8334720" cy="548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E5ECF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06140B-53A7-7DF1-DBE6-A33DF5E80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248" y="4509120"/>
            <a:ext cx="1329161" cy="1151614"/>
          </a:xfrm>
          <a:prstGeom prst="rect">
            <a:avLst/>
          </a:prstGeom>
        </p:spPr>
      </p:pic>
      <p:pic>
        <p:nvPicPr>
          <p:cNvPr id="9" name="Picture 2" descr="Kostenlose Vektorgrafiken zum Thema Verlinkt">
            <a:extLst>
              <a:ext uri="{FF2B5EF4-FFF2-40B4-BE49-F238E27FC236}">
                <a16:creationId xmlns:a16="http://schemas.microsoft.com/office/drawing/2014/main" id="{A0C25B81-9010-FA3B-8AFC-0E916F792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05" y="4604640"/>
            <a:ext cx="1405191" cy="105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D4AFAB-C136-5637-70B3-481C66218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8076" y="4574860"/>
            <a:ext cx="1578124" cy="108524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1879143-954A-7F2B-B407-14CE6CAED8D3}"/>
              </a:ext>
            </a:extLst>
          </p:cNvPr>
          <p:cNvSpPr txBox="1"/>
          <p:nvPr/>
        </p:nvSpPr>
        <p:spPr>
          <a:xfrm>
            <a:off x="1173731" y="5958297"/>
            <a:ext cx="32808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Grafiken: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pixabay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pixabay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LEA Hessen</a:t>
            </a:r>
          </a:p>
        </p:txBody>
      </p:sp>
      <p:sp>
        <p:nvSpPr>
          <p:cNvPr id="2" name="Pfeil: nach links 1">
            <a:hlinkClick r:id="rId8" action="ppaction://hlinksldjump"/>
            <a:extLst>
              <a:ext uri="{FF2B5EF4-FFF2-40B4-BE49-F238E27FC236}">
                <a16:creationId xmlns:a16="http://schemas.microsoft.com/office/drawing/2014/main" id="{E24442E7-59D8-7B83-F48F-B6B3A32AE215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6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130FC-6298-5BCC-4663-998708A55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0DC177A7-A215-2440-4668-F861BF08AD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5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860EA48-57DE-9D98-637B-F2245922510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DFC04B-E801-F5DB-60B0-08BD0D4A5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Das Angebot der LEA</a:t>
            </a:r>
            <a:endParaRPr lang="de-DE" sz="2800" dirty="0">
              <a:solidFill>
                <a:schemeClr val="tx1"/>
              </a:solidFill>
              <a:latin typeface="+mj-lt"/>
            </a:endParaRP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7BE875-C9D9-54D3-F9D0-72FD8278F2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Neues Online-Angebot – </a:t>
            </a:r>
            <a:br>
              <a:rPr lang="de-DE" dirty="0"/>
            </a:br>
            <a:r>
              <a:rPr lang="de-DE" dirty="0"/>
              <a:t>Alles auf einen Blick</a:t>
            </a:r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4284B64A-8B74-9FBC-6579-4C02E34DE1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16726" y="2360644"/>
            <a:ext cx="4762226" cy="3948079"/>
          </a:xfrm>
        </p:spPr>
        <p:txBody>
          <a:bodyPr lIns="91440" tIns="45720" rIns="91440" bIns="45720" anchor="t"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Übersicht zu Grundlagen und Fristen, Finanzierung und rechtlichem Rahmen</a:t>
            </a:r>
          </a:p>
          <a:p>
            <a:pPr marL="171450" indent="-171450">
              <a:spcAft>
                <a:spcPts val="600"/>
              </a:spcAft>
            </a:pPr>
            <a:r>
              <a:rPr lang="de-DE" dirty="0"/>
              <a:t>Hinweise zu Beratungsangeboten in Hessen</a:t>
            </a:r>
          </a:p>
          <a:p>
            <a:pPr marL="171450" indent="-171450">
              <a:spcAft>
                <a:spcPts val="600"/>
              </a:spcAft>
            </a:pPr>
            <a:r>
              <a:rPr lang="de-DE" dirty="0"/>
              <a:t>Praxisnahe Handlungsempfehlungen &amp; Best-Practice-Beispiele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Rollenverteilung und Aufgaben für relevante Akteure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Schritt-Für-Schritt Anleitung mit Praxiswissen zu Phasen der KWP </a:t>
            </a:r>
          </a:p>
          <a:p>
            <a:pPr marL="0" indent="0">
              <a:spcAft>
                <a:spcPts val="1200"/>
              </a:spcAft>
              <a:buNone/>
            </a:pPr>
            <a:endParaRPr lang="de-DE" b="1" dirty="0">
              <a:solidFill>
                <a:schemeClr val="accent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b="1" dirty="0">
              <a:solidFill>
                <a:schemeClr val="accent1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D1BEF044-CF68-4957-C3B8-1E3A1A6F019C}"/>
              </a:ext>
            </a:extLst>
          </p:cNvPr>
          <p:cNvSpPr txBox="1">
            <a:spLocks/>
          </p:cNvSpPr>
          <p:nvPr/>
        </p:nvSpPr>
        <p:spPr>
          <a:xfrm>
            <a:off x="695400" y="5888969"/>
            <a:ext cx="5277300" cy="365235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www.kommunale-waermeplanung-hessen.de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469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5" descr="Ein Bild, das Schwarz, Dunkelheit, Schwarzweiß, Screenshot enthält.&#10;&#10;KI-generierte Inhalte können fehlerhaft sein.">
            <a:extLst>
              <a:ext uri="{FF2B5EF4-FFF2-40B4-BE49-F238E27FC236}">
                <a16:creationId xmlns:a16="http://schemas.microsoft.com/office/drawing/2014/main" id="{ADE1107E-5310-71E1-F9BA-C8A9F8B432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4086" flipH="1">
            <a:off x="4964845" y="5078780"/>
            <a:ext cx="982036" cy="851250"/>
          </a:xfrm>
          <a:prstGeom prst="rect">
            <a:avLst/>
          </a:pr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6C31B47-F728-66EE-115A-AF232CED8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53" y="578641"/>
            <a:ext cx="3101535" cy="3789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6ED8E82-6B54-F631-71C5-5D0ECC2043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844" t="2078" r="2145" b="2403"/>
          <a:stretch/>
        </p:blipFill>
        <p:spPr>
          <a:xfrm>
            <a:off x="2918736" y="1885892"/>
            <a:ext cx="2224552" cy="3829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Pfeil: nach links 8">
            <a:hlinkClick r:id="rId7" action="ppaction://hlinksldjump"/>
            <a:extLst>
              <a:ext uri="{FF2B5EF4-FFF2-40B4-BE49-F238E27FC236}">
                <a16:creationId xmlns:a16="http://schemas.microsoft.com/office/drawing/2014/main" id="{E8ABC290-2345-CBE2-58AF-5D527D23DF63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9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D10E0-2C0E-8158-D113-FB66E0505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FC5CA5-CFEF-6DDD-66C6-3D4080459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Das Angebot der LEA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B928C1-0B9C-7724-E607-3BBDE0825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6" y="1556792"/>
            <a:ext cx="10152881" cy="391964"/>
          </a:xfrm>
        </p:spPr>
        <p:txBody>
          <a:bodyPr/>
          <a:lstStyle/>
          <a:p>
            <a:r>
              <a:rPr lang="de-DE" dirty="0"/>
              <a:t>Wie informiere ich die Bürgerschaft zur kommunalen Wärmeplanung?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3B4988-0664-280B-FD0B-2A1ADDD07A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055688" y="2098975"/>
            <a:ext cx="7983120" cy="1474041"/>
          </a:xfrm>
        </p:spPr>
        <p:txBody>
          <a:bodyPr/>
          <a:lstStyle/>
          <a:p>
            <a:r>
              <a:rPr lang="de-DE" dirty="0">
                <a:hlinkClick r:id="rId2"/>
              </a:rPr>
              <a:t>Online-Leitfaden zur Bürgerbeteiligung</a:t>
            </a:r>
            <a:r>
              <a:rPr lang="de-DE" dirty="0"/>
              <a:t> mit Kommunikationsfahrplan, Materialkoffer und Best Practice Beispielen</a:t>
            </a:r>
          </a:p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079298C-1282-0C54-8CBF-84D015E7F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8215">
            <a:off x="9322976" y="2217465"/>
            <a:ext cx="1816960" cy="3787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B3121E-A2B9-0B8D-7493-8463789737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8" r="426"/>
          <a:stretch/>
        </p:blipFill>
        <p:spPr>
          <a:xfrm>
            <a:off x="1773561" y="3284984"/>
            <a:ext cx="6780520" cy="2952328"/>
          </a:xfrm>
          <a:prstGeom prst="rect">
            <a:avLst/>
          </a:prstGeom>
        </p:spPr>
      </p:pic>
      <p:sp>
        <p:nvSpPr>
          <p:cNvPr id="2" name="Pfeil: nach links 1">
            <a:hlinkClick r:id="rId5" action="ppaction://hlinksldjump"/>
            <a:extLst>
              <a:ext uri="{FF2B5EF4-FFF2-40B4-BE49-F238E27FC236}">
                <a16:creationId xmlns:a16="http://schemas.microsoft.com/office/drawing/2014/main" id="{AE7E1658-4601-0CAE-535C-5DD5B149070C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440" y="632300"/>
            <a:ext cx="6696497" cy="492891"/>
          </a:xfrm>
        </p:spPr>
        <p:txBody>
          <a:bodyPr/>
          <a:lstStyle/>
          <a:p>
            <a:r>
              <a:rPr lang="de-DE" dirty="0"/>
              <a:t>Kommunale Wärmeplanung</a:t>
            </a:r>
          </a:p>
          <a:p>
            <a:r>
              <a:rPr lang="de-DE" sz="2000" dirty="0"/>
              <a:t>Das Angebot der LEA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12592" y="1885921"/>
            <a:ext cx="6048672" cy="4319586"/>
          </a:xfrm>
        </p:spPr>
        <p:txBody>
          <a:bodyPr/>
          <a:lstStyle/>
          <a:p>
            <a:r>
              <a:rPr lang="de-DE" dirty="0"/>
              <a:t>Individuelle (Impuls-)Beratung auf Anfrage</a:t>
            </a:r>
          </a:p>
          <a:p>
            <a:r>
              <a:rPr lang="de-DE" dirty="0"/>
              <a:t>Vor Ort und online Sprechstunden und Veranstaltungen</a:t>
            </a:r>
          </a:p>
          <a:p>
            <a:r>
              <a:rPr lang="de-DE" dirty="0"/>
              <a:t>Leitfäden, Best Practice Beispiele</a:t>
            </a:r>
          </a:p>
          <a:p>
            <a:r>
              <a:rPr lang="de-DE" dirty="0"/>
              <a:t>Netzwerk kommunale Wärmeplanung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2"/>
              </a:rPr>
              <a:t>LEA – Kommunale Wärmeplanung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C4645E-88B0-604D-2057-ACC439805923}"/>
              </a:ext>
            </a:extLst>
          </p:cNvPr>
          <p:cNvSpPr txBox="1"/>
          <p:nvPr/>
        </p:nvSpPr>
        <p:spPr>
          <a:xfrm>
            <a:off x="1897809" y="3861048"/>
            <a:ext cx="5395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LEA_Broschüre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 Kommunale </a:t>
            </a:r>
            <a:r>
              <a:rPr kumimoji="0" lang="de-DE" b="0" i="0" u="none" strike="noStrike" kern="1200" cap="none" spc="0" normalizeH="0" baseline="0" noProof="0" dirty="0" err="1">
                <a:ln>
                  <a:noFill/>
                </a:ln>
                <a:solidFill>
                  <a:srgbClr val="3F43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Wärmeplanung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3F43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Pfeil: nach links 15">
            <a:hlinkClick r:id="rId4" action="ppaction://hlinksldjump"/>
            <a:extLst>
              <a:ext uri="{FF2B5EF4-FFF2-40B4-BE49-F238E27FC236}">
                <a16:creationId xmlns:a16="http://schemas.microsoft.com/office/drawing/2014/main" id="{AABC1E26-EF79-A412-1F26-9871EADC70B7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2C175D-D51F-FB91-EBB5-D78DF51F951A}"/>
              </a:ext>
            </a:extLst>
          </p:cNvPr>
          <p:cNvSpPr txBox="1"/>
          <p:nvPr/>
        </p:nvSpPr>
        <p:spPr>
          <a:xfrm>
            <a:off x="8484011" y="5362112"/>
            <a:ext cx="2515420" cy="2769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200" dirty="0">
                <a:solidFill>
                  <a:schemeClr val="accen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waermeplanung@lea-hessen.de </a:t>
            </a:r>
            <a:endParaRPr lang="de-DE" sz="1200" dirty="0">
              <a:solidFill>
                <a:schemeClr val="accent2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30B305-12E8-5FED-B7F5-A27C34654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011" y="1444256"/>
            <a:ext cx="2026061" cy="26071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913233-58E6-D962-D596-9DCF3AEF3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011" y="4153663"/>
            <a:ext cx="3087557" cy="120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F063-699E-8425-2B22-5ADC8F4A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78D0485-2253-4CA4-E346-91BDD7D89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5"/>
          <a:stretch/>
        </p:blipFill>
        <p:spPr>
          <a:xfrm>
            <a:off x="193590" y="1442890"/>
            <a:ext cx="4976898" cy="4398378"/>
          </a:xfrm>
          <a:prstGeom prst="rect">
            <a:avLst/>
          </a:prstGeom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C00CCD1-292D-26D4-FBE2-66196981E21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B6BE429D-3C77-D6D5-B1FE-779114E46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937083"/>
            <a:ext cx="9001126" cy="492891"/>
          </a:xfrm>
        </p:spPr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40" name="Textplatzhalter 9">
            <a:extLst>
              <a:ext uri="{FF2B5EF4-FFF2-40B4-BE49-F238E27FC236}">
                <a16:creationId xmlns:a16="http://schemas.microsoft.com/office/drawing/2014/main" id="{1B9A4156-209D-2479-BC32-71D53567E37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70399" y="2795809"/>
            <a:ext cx="3475861" cy="37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>
                <a:hlinkClick r:id="rId3"/>
              </a:rPr>
              <a:t>www.lea-hessen.de</a:t>
            </a:r>
            <a:endParaRPr lang="de-DE" dirty="0"/>
          </a:p>
        </p:txBody>
      </p:sp>
      <p:sp>
        <p:nvSpPr>
          <p:cNvPr id="42" name="Textplatzhalter 9">
            <a:extLst>
              <a:ext uri="{FF2B5EF4-FFF2-40B4-BE49-F238E27FC236}">
                <a16:creationId xmlns:a16="http://schemas.microsoft.com/office/drawing/2014/main" id="{57346BE1-EF40-805E-6FCD-1439C67D8F6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2080" y="3719821"/>
            <a:ext cx="3475861" cy="2962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lea@lea-hessen.de</a:t>
            </a:r>
          </a:p>
        </p:txBody>
      </p:sp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60B8E028-E011-99DB-457E-58ED2ABBE93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ts val="1700"/>
              </a:lnSpc>
              <a:buNone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Aktuelles immer auch auf </a:t>
            </a:r>
            <a:r>
              <a:rPr lang="de-DE" dirty="0" err="1"/>
              <a:t>Social</a:t>
            </a:r>
            <a:r>
              <a:rPr lang="de-DE" dirty="0"/>
              <a:t> Media und unserer Website</a:t>
            </a:r>
          </a:p>
        </p:txBody>
      </p:sp>
      <p:sp>
        <p:nvSpPr>
          <p:cNvPr id="2" name="Oval 1">
            <a:hlinkClick r:id="rId4"/>
            <a:extLst>
              <a:ext uri="{FF2B5EF4-FFF2-40B4-BE49-F238E27FC236}">
                <a16:creationId xmlns:a16="http://schemas.microsoft.com/office/drawing/2014/main" id="{14486115-EC2D-2354-FDCD-0FA168027075}"/>
              </a:ext>
            </a:extLst>
          </p:cNvPr>
          <p:cNvSpPr/>
          <p:nvPr/>
        </p:nvSpPr>
        <p:spPr>
          <a:xfrm>
            <a:off x="6130032" y="5409220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Oval 2">
            <a:hlinkClick r:id="rId5"/>
            <a:extLst>
              <a:ext uri="{FF2B5EF4-FFF2-40B4-BE49-F238E27FC236}">
                <a16:creationId xmlns:a16="http://schemas.microsoft.com/office/drawing/2014/main" id="{23AFF786-F9F8-E9F9-3040-DBE61C977B2C}"/>
              </a:ext>
            </a:extLst>
          </p:cNvPr>
          <p:cNvSpPr/>
          <p:nvPr/>
        </p:nvSpPr>
        <p:spPr>
          <a:xfrm>
            <a:off x="6672064" y="5409220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val 3">
            <a:hlinkClick r:id="rId6"/>
            <a:extLst>
              <a:ext uri="{FF2B5EF4-FFF2-40B4-BE49-F238E27FC236}">
                <a16:creationId xmlns:a16="http://schemas.microsoft.com/office/drawing/2014/main" id="{FD23B21A-FE23-111F-643C-6E5618ED346B}"/>
              </a:ext>
            </a:extLst>
          </p:cNvPr>
          <p:cNvSpPr/>
          <p:nvPr/>
        </p:nvSpPr>
        <p:spPr>
          <a:xfrm>
            <a:off x="7248128" y="5409220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Oval 4">
            <a:hlinkClick r:id="rId7"/>
            <a:extLst>
              <a:ext uri="{FF2B5EF4-FFF2-40B4-BE49-F238E27FC236}">
                <a16:creationId xmlns:a16="http://schemas.microsoft.com/office/drawing/2014/main" id="{A17BBA92-E1BD-608E-421A-36C273307A1B}"/>
              </a:ext>
            </a:extLst>
          </p:cNvPr>
          <p:cNvSpPr/>
          <p:nvPr/>
        </p:nvSpPr>
        <p:spPr>
          <a:xfrm>
            <a:off x="7824192" y="5409220"/>
            <a:ext cx="432048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hlinkClick r:id="rId8"/>
            <a:extLst>
              <a:ext uri="{FF2B5EF4-FFF2-40B4-BE49-F238E27FC236}">
                <a16:creationId xmlns:a16="http://schemas.microsoft.com/office/drawing/2014/main" id="{099D194B-B765-F2F2-6ED0-C8E511077124}"/>
              </a:ext>
            </a:extLst>
          </p:cNvPr>
          <p:cNvSpPr/>
          <p:nvPr/>
        </p:nvSpPr>
        <p:spPr>
          <a:xfrm>
            <a:off x="8400256" y="5409220"/>
            <a:ext cx="576064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BD36F82D-EA1F-D4EC-8827-631F47F90DE7}"/>
              </a:ext>
            </a:extLst>
          </p:cNvPr>
          <p:cNvSpPr txBox="1">
            <a:spLocks/>
          </p:cNvSpPr>
          <p:nvPr/>
        </p:nvSpPr>
        <p:spPr>
          <a:xfrm>
            <a:off x="953294" y="1696249"/>
            <a:ext cx="4319587" cy="43195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7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  <a:p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DA8A19B-C4EB-EBD7-3863-A726C373B84B}"/>
              </a:ext>
            </a:extLst>
          </p:cNvPr>
          <p:cNvSpPr/>
          <p:nvPr/>
        </p:nvSpPr>
        <p:spPr>
          <a:xfrm>
            <a:off x="6096000" y="3275860"/>
            <a:ext cx="466080" cy="36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481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91752-A57F-DE22-7D8A-4862033EF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21624A4-EAAF-8160-3D6D-8EA6EB968C46}"/>
              </a:ext>
            </a:extLst>
          </p:cNvPr>
          <p:cNvSpPr txBox="1"/>
          <p:nvPr/>
        </p:nvSpPr>
        <p:spPr>
          <a:xfrm>
            <a:off x="1185630" y="2034659"/>
            <a:ext cx="9122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Weitere Informationen zur kommunalen Wärmeplanung:</a:t>
            </a:r>
          </a:p>
        </p:txBody>
      </p:sp>
      <p:sp>
        <p:nvSpPr>
          <p:cNvPr id="5" name="Pfeil: nach links 4">
            <a:hlinkClick r:id="rId2" action="ppaction://hlinksldjump"/>
            <a:extLst>
              <a:ext uri="{FF2B5EF4-FFF2-40B4-BE49-F238E27FC236}">
                <a16:creationId xmlns:a16="http://schemas.microsoft.com/office/drawing/2014/main" id="{09955EF3-C7FF-C4FE-58BC-54A8A2DDC65D}"/>
              </a:ext>
            </a:extLst>
          </p:cNvPr>
          <p:cNvSpPr/>
          <p:nvPr/>
        </p:nvSpPr>
        <p:spPr>
          <a:xfrm>
            <a:off x="11336407" y="1347525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963C4A08-54C0-4F40-579B-1D2013F8B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91" y="2890630"/>
            <a:ext cx="3840807" cy="25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68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16969-55BC-6A52-A3ED-A97D789B3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Wärmewende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5D221-DC5C-B24F-BB66-8355C4651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Wärmenetze – Eine Chance für die Wärmewende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8D9E9-5EE0-B30D-D7E2-D19B3702EE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Kurzbeschreibung: </a:t>
            </a:r>
          </a:p>
          <a:p>
            <a:r>
              <a:rPr lang="de-DE" dirty="0"/>
              <a:t>Wärmeatlas Hessen</a:t>
            </a:r>
          </a:p>
          <a:p>
            <a:r>
              <a:rPr lang="de-DE" dirty="0"/>
              <a:t>Allgemeine Beratung Wärmeerzeugung und Abwärmenutzung</a:t>
            </a:r>
          </a:p>
          <a:p>
            <a:r>
              <a:rPr lang="de-DE" dirty="0"/>
              <a:t>Coaching Wärmewende​ - Beratungsangebot für lokale Wärmenetze </a:t>
            </a:r>
          </a:p>
          <a:p>
            <a:pPr>
              <a:spcAft>
                <a:spcPts val="1200"/>
              </a:spcAft>
            </a:pPr>
            <a:r>
              <a:rPr lang="de-DE" dirty="0"/>
              <a:t>Allgemeine Beratung ​Geothermie</a:t>
            </a:r>
            <a:endParaRPr lang="de-DE" b="1" dirty="0"/>
          </a:p>
          <a:p>
            <a:pPr marL="0" indent="0">
              <a:spcAft>
                <a:spcPts val="1200"/>
              </a:spcAft>
              <a:buNone/>
            </a:pPr>
            <a:r>
              <a:rPr lang="de-DE" b="1" dirty="0"/>
              <a:t>Zielgruppe: </a:t>
            </a:r>
            <a:r>
              <a:rPr lang="de-DE" dirty="0"/>
              <a:t>Kommunen, Unternehmen, Bürger</a:t>
            </a:r>
          </a:p>
          <a:p>
            <a:pPr marL="0" indent="0">
              <a:buNone/>
            </a:pPr>
            <a:r>
              <a:rPr lang="de-DE" b="1" dirty="0"/>
              <a:t>Ziele: </a:t>
            </a:r>
            <a:r>
              <a:rPr lang="de-DE" dirty="0" err="1"/>
              <a:t>Dekarbonisierte</a:t>
            </a:r>
            <a:r>
              <a:rPr lang="de-DE" dirty="0"/>
              <a:t> Nahwärmenetze auf den Weg bringen</a:t>
            </a:r>
          </a:p>
          <a:p>
            <a:endParaRPr lang="de-DE" b="1" dirty="0"/>
          </a:p>
          <a:p>
            <a:endParaRPr lang="de-DE" b="1" dirty="0"/>
          </a:p>
        </p:txBody>
      </p:sp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307B3ED5-9DE6-A5EF-7722-5DC466485656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992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491540"/>
            <a:ext cx="11737304" cy="492891"/>
          </a:xfrm>
        </p:spPr>
        <p:txBody>
          <a:bodyPr/>
          <a:lstStyle/>
          <a:p>
            <a:r>
              <a:rPr lang="de-DE" dirty="0"/>
              <a:t>Erneuerbare Energietechnologien und </a:t>
            </a:r>
            <a:br>
              <a:rPr lang="de-DE" dirty="0"/>
            </a:br>
            <a:r>
              <a:rPr lang="de-DE" dirty="0"/>
              <a:t>Systemtransformation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8D466-3243-2C13-5C74-D019563943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Fakten &amp; Zahlen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47528" y="2200590"/>
            <a:ext cx="6048672" cy="410813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Regionalpartner in Nord- und Südhessen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dirty="0"/>
              <a:t>Über 20 Projekte in der Begleitung pro Jahr </a:t>
            </a:r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dirty="0">
                <a:hlinkClick r:id="rId2"/>
              </a:rPr>
              <a:t>Homepage „Wärmenetze“</a:t>
            </a:r>
            <a:endParaRPr lang="de-DE" dirty="0"/>
          </a:p>
          <a:p>
            <a:pPr marL="0" indent="0">
              <a:buNone/>
            </a:pPr>
            <a:r>
              <a:rPr lang="de-DE" dirty="0">
                <a:hlinkClick r:id="rId3"/>
              </a:rPr>
              <a:t>Homepage „Geothermie“</a:t>
            </a:r>
            <a:endParaRPr lang="de-DE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spcBef>
                <a:spcPts val="0"/>
              </a:spcBef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dirty="0">
                <a:hlinkClick r:id="rId4"/>
              </a:rPr>
              <a:t>waermenetze@lea-hessen.de</a:t>
            </a:r>
            <a:endParaRPr lang="de-DE" dirty="0"/>
          </a:p>
          <a:p>
            <a:pPr marL="0" indent="0">
              <a:buNone/>
            </a:pPr>
            <a:r>
              <a:rPr lang="en-US" dirty="0">
                <a:hlinkClick r:id="rId5"/>
              </a:rPr>
              <a:t>waermeatlas@lea-hessen.de</a:t>
            </a:r>
            <a:r>
              <a:rPr lang="en-US" dirty="0"/>
              <a:t> </a:t>
            </a:r>
            <a:br>
              <a:rPr lang="de-DE" dirty="0"/>
            </a:br>
            <a:endParaRPr lang="de-DE" dirty="0"/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F045268C-0B49-E480-88B5-068725774E4F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6"/>
          <a:srcRect t="8406" b="8406"/>
          <a:stretch/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8CD08A8-AB49-FAA7-EBBF-0C9D483A5FC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768F3EB-83B6-7E3C-5195-1A35B9372EA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8E5B937-E94D-8EFC-31D1-0F30B3620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4505362"/>
            <a:ext cx="3621770" cy="1696442"/>
          </a:xfrm>
          <a:prstGeom prst="rect">
            <a:avLst/>
          </a:prstGeom>
        </p:spPr>
      </p:pic>
      <p:sp>
        <p:nvSpPr>
          <p:cNvPr id="2" name="Pfeil: nach links 1">
            <a:hlinkClick r:id="rId8" action="ppaction://hlinksldjump"/>
            <a:extLst>
              <a:ext uri="{FF2B5EF4-FFF2-40B4-BE49-F238E27FC236}">
                <a16:creationId xmlns:a16="http://schemas.microsoft.com/office/drawing/2014/main" id="{07051848-ACAA-0D7B-2C93-F69D56AAA1F4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4F4B07-BAD1-6870-166D-DDE1AE610AD2}"/>
              </a:ext>
            </a:extLst>
          </p:cNvPr>
          <p:cNvSpPr txBox="1"/>
          <p:nvPr/>
        </p:nvSpPr>
        <p:spPr>
          <a:xfrm>
            <a:off x="8111779" y="5829111"/>
            <a:ext cx="3419400" cy="30777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waermenetze@lea-hessen.de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856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3227E9E-2B81-4F94-5481-EF86ED175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Wärmewende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486E8E-BD01-FF79-14CA-8BA33F87D3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Wärmeatlas Hessen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90C07AD-A60C-1E55-812D-06F996F7E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41" y="2527943"/>
            <a:ext cx="5126317" cy="321471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DC7C3-25B5-DED7-C568-35EC597A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816">
            <a:off x="6429802" y="1678671"/>
            <a:ext cx="1269641" cy="1269641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1163D9B-8E19-DC6E-7EA7-4766AE3E1B7E}"/>
              </a:ext>
            </a:extLst>
          </p:cNvPr>
          <p:cNvSpPr txBox="1">
            <a:spLocks/>
          </p:cNvSpPr>
          <p:nvPr/>
        </p:nvSpPr>
        <p:spPr>
          <a:xfrm>
            <a:off x="7729577" y="1581240"/>
            <a:ext cx="2402925" cy="75120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37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93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49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Rückschlüsse auf </a:t>
            </a:r>
            <a:r>
              <a:rPr lang="de-DE" b="1" dirty="0"/>
              <a:t>Wärmenetzeignung</a:t>
            </a:r>
            <a:r>
              <a:rPr lang="de-DE" dirty="0"/>
              <a:t> möglich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3DF719C-9D8E-981D-E850-D613A23D0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028">
            <a:off x="8248988" y="3057295"/>
            <a:ext cx="908863" cy="908863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209100D4-FDD0-F8CB-BC41-729B7BF5C9ED}"/>
              </a:ext>
            </a:extLst>
          </p:cNvPr>
          <p:cNvSpPr txBox="1">
            <a:spLocks/>
          </p:cNvSpPr>
          <p:nvPr/>
        </p:nvSpPr>
        <p:spPr>
          <a:xfrm>
            <a:off x="9076852" y="3734582"/>
            <a:ext cx="2402925" cy="75120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37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93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49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Layer </a:t>
            </a:r>
            <a:r>
              <a:rPr lang="de-DE" dirty="0"/>
              <a:t>für verschiedenen Fokus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FEC184F4-A730-472D-6C1E-59AF6FB336E1}"/>
              </a:ext>
            </a:extLst>
          </p:cNvPr>
          <p:cNvSpPr txBox="1">
            <a:spLocks/>
          </p:cNvSpPr>
          <p:nvPr/>
        </p:nvSpPr>
        <p:spPr>
          <a:xfrm>
            <a:off x="580760" y="2215441"/>
            <a:ext cx="2402925" cy="75120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37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93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49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de-DE" b="1" dirty="0"/>
              <a:t>Aufschlüsselung </a:t>
            </a:r>
            <a:r>
              <a:rPr lang="de-DE" dirty="0"/>
              <a:t>der Wärmebedarfe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059B797-AAB4-3EBD-DA28-EF154F8AC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23" y="2883252"/>
            <a:ext cx="2560619" cy="3185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739E42-1FA6-2D58-250B-9684BD4FF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4646">
            <a:off x="3255353" y="3475208"/>
            <a:ext cx="1110220" cy="1110220"/>
          </a:xfrm>
          <a:prstGeom prst="rect">
            <a:avLst/>
          </a:prstGeom>
        </p:spPr>
      </p:pic>
      <p:sp>
        <p:nvSpPr>
          <p:cNvPr id="6" name="Pfeil: nach links 5">
            <a:hlinkClick r:id="rId5" action="ppaction://hlinksldjump"/>
            <a:extLst>
              <a:ext uri="{FF2B5EF4-FFF2-40B4-BE49-F238E27FC236}">
                <a16:creationId xmlns:a16="http://schemas.microsoft.com/office/drawing/2014/main" id="{27B03989-B090-97DD-553E-36F06BC24827}"/>
              </a:ext>
            </a:extLst>
          </p:cNvPr>
          <p:cNvSpPr/>
          <p:nvPr/>
        </p:nvSpPr>
        <p:spPr>
          <a:xfrm>
            <a:off x="11462411" y="1411277"/>
            <a:ext cx="420851" cy="4659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167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4222-A8CF-688F-121B-4630193E9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B6D2916-488F-6BB2-088B-FA778BBAAE5A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F6073A-53FA-EF93-1D19-1D2429CB4A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765444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Energieeffizienz und Sanierung</a:t>
            </a:r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F7795AE9-0D9F-05A1-1505-5F78D3298492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Grafik 5" descr="Fluoreszierende Glühbirne Silhouette">
            <a:extLst>
              <a:ext uri="{FF2B5EF4-FFF2-40B4-BE49-F238E27FC236}">
                <a16:creationId xmlns:a16="http://schemas.microsoft.com/office/drawing/2014/main" id="{AD2A2C9F-11A6-9BE0-A077-72240D1D7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0755" y="2479073"/>
            <a:ext cx="2103923" cy="2120671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11E6E62-A450-9F93-1CC6-FA9F2F4D4411}"/>
              </a:ext>
            </a:extLst>
          </p:cNvPr>
          <p:cNvSpPr/>
          <p:nvPr/>
        </p:nvSpPr>
        <p:spPr>
          <a:xfrm>
            <a:off x="4594360" y="2364326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Energieeffizienz im Gebäudesektor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EC358A0-F2FA-4233-52CF-CA27B17D3C2A}"/>
              </a:ext>
            </a:extLst>
          </p:cNvPr>
          <p:cNvSpPr/>
          <p:nvPr/>
        </p:nvSpPr>
        <p:spPr>
          <a:xfrm>
            <a:off x="8129954" y="2364326"/>
            <a:ext cx="2835525" cy="8743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dirty="0">
                <a:solidFill>
                  <a:schemeClr val="accent5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Bürgerberatung   Webinar und  Sprechstunde</a:t>
            </a:r>
            <a:endParaRPr lang="de-DE" dirty="0">
              <a:solidFill>
                <a:schemeClr val="accent5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391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B500-E258-A74B-9862-59DF15510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236698-60AD-2D6C-6EF9-0C10FDE766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Energieeffizienz im Gebäudesektor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1AAA30-F281-ED5A-B45D-903122138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0700" y="1384522"/>
            <a:ext cx="11131300" cy="748333"/>
          </a:xfrm>
        </p:spPr>
        <p:txBody>
          <a:bodyPr/>
          <a:lstStyle/>
          <a:p>
            <a:r>
              <a:rPr lang="de-DE" dirty="0">
                <a:cs typeface="Arial" panose="020B0604020202020204"/>
              </a:rPr>
              <a:t>Informationen, Beratung und Kampagnen zur Energieeinsparung und energetischen Modernisierung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6FC823-0F39-CEA3-DF9F-0DF9E5417B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Kurzbeschreibung:</a:t>
            </a:r>
          </a:p>
          <a:p>
            <a:pPr>
              <a:spcAft>
                <a:spcPts val="1200"/>
              </a:spcAft>
            </a:pPr>
            <a:r>
              <a:rPr lang="de-DE" dirty="0"/>
              <a:t>Die Fachberatung Energieeffizientes Bauen und Sanieren der LEA Hessen bietet Kommunen vielfältige Unterstützung bei kommunalen Strategien und Maßnahmen zum Klimaschutz, zur Energieeffizienz, Energieeinsparung und zum Ausbau erneuerbarer Energien im Gebäudebereich.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b="1" dirty="0"/>
              <a:t>Zielgruppe: </a:t>
            </a:r>
            <a:r>
              <a:rPr lang="de-DE" dirty="0"/>
              <a:t>Kommunen, Bürger und Gebäude-/Wohnungswirtschaft</a:t>
            </a:r>
          </a:p>
          <a:p>
            <a:pPr marL="0" indent="0">
              <a:buNone/>
            </a:pPr>
            <a:r>
              <a:rPr lang="de-DE" b="1" dirty="0"/>
              <a:t>Ziele: </a:t>
            </a:r>
            <a:r>
              <a:rPr lang="de-DE" dirty="0"/>
              <a:t>Kommunen in die Lage versetzen, ihren Bürgerinnen und Bürgern Beratung und Information in Sachen energieeffizienter Gebäude (Neubau und Modernisierung) anbieten zu können.</a:t>
            </a:r>
          </a:p>
          <a:p>
            <a:endParaRPr lang="de-DE" b="1" dirty="0"/>
          </a:p>
        </p:txBody>
      </p:sp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2E5F8DD5-660C-2278-B2E6-4A8E8DB95C4E}"/>
              </a:ext>
            </a:extLst>
          </p:cNvPr>
          <p:cNvSpPr/>
          <p:nvPr/>
        </p:nvSpPr>
        <p:spPr>
          <a:xfrm>
            <a:off x="11425955" y="1199770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8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3B2B2C-BB96-C9BC-3EE9-C1666F18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A72ACF7-7998-AF65-4A70-52836AF59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515" y="687614"/>
            <a:ext cx="9001126" cy="565245"/>
          </a:xfrm>
        </p:spPr>
        <p:txBody>
          <a:bodyPr lIns="91440" tIns="45720" rIns="91440" bIns="45720" anchor="t"/>
          <a:lstStyle/>
          <a:p>
            <a:r>
              <a:rPr lang="de-DE" dirty="0"/>
              <a:t>Ihr Zuhause. Ihre Zukunft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A195307E-0BF5-E2CC-10F4-B09F8FFA1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0515" y="1425012"/>
            <a:ext cx="8493127" cy="401035"/>
          </a:xfrm>
        </p:spPr>
        <p:txBody>
          <a:bodyPr lIns="91440" tIns="45720" rIns="91440" bIns="45720" anchor="t"/>
          <a:lstStyle/>
          <a:p>
            <a:r>
              <a:rPr lang="de-DE" b="1" dirty="0"/>
              <a:t>Die Sprechstunde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7C5AD5D0-4D6A-C444-417B-B48FC2555B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40515" y="1899894"/>
            <a:ext cx="6552480" cy="1945298"/>
          </a:xfrm>
        </p:spPr>
        <p:txBody>
          <a:bodyPr lIns="91440" tIns="45720" rIns="91440" bIns="45720" anchor="t"/>
          <a:lstStyle/>
          <a:p>
            <a:pPr marL="6350" indent="0">
              <a:buNone/>
            </a:pPr>
            <a:r>
              <a:rPr lang="de-DE" dirty="0"/>
              <a:t>Kostenlose Onlinesprechstunde für Bürgerinnen und Bürger zu Fragen rund um die energetische Gebäudesanierung und Energiesparen</a:t>
            </a:r>
            <a:endParaRPr lang="en-US" dirty="0" err="1"/>
          </a:p>
          <a:p>
            <a:pPr marL="6350" indent="0">
              <a:buNone/>
            </a:pPr>
            <a:r>
              <a:rPr lang="de-DE" dirty="0">
                <a:solidFill>
                  <a:srgbClr val="0046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Anmeldelink</a:t>
            </a:r>
            <a:endParaRPr lang="en-US" dirty="0">
              <a:cs typeface="Arial" panose="020B0604020202020204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350" indent="0">
              <a:buNone/>
            </a:pPr>
            <a:r>
              <a:rPr lang="de-DE" dirty="0"/>
              <a:t>Termine: Jeden ersten Dienstag im Monat um 16:30 Uhr und jeden dritten Donnerstag im Monat um 12:30 Uhr. </a:t>
            </a:r>
            <a:endParaRPr lang="de-DE" dirty="0">
              <a:cs typeface="Arial" panose="020B0604020202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74A433-DF49-0876-FD59-F54F4C8CB255}"/>
              </a:ext>
            </a:extLst>
          </p:cNvPr>
          <p:cNvGrpSpPr/>
          <p:nvPr/>
        </p:nvGrpSpPr>
        <p:grpSpPr>
          <a:xfrm>
            <a:off x="1040515" y="4025824"/>
            <a:ext cx="8565698" cy="1802013"/>
            <a:chOff x="1040515" y="4160429"/>
            <a:chExt cx="8565698" cy="1802013"/>
          </a:xfrm>
        </p:grpSpPr>
        <p:sp>
          <p:nvSpPr>
            <p:cNvPr id="19" name="Textplatzhalter 2">
              <a:extLst>
                <a:ext uri="{FF2B5EF4-FFF2-40B4-BE49-F238E27FC236}">
                  <a16:creationId xmlns:a16="http://schemas.microsoft.com/office/drawing/2014/main" id="{17B548A0-73E1-7457-F2E0-DF90996499E3}"/>
                </a:ext>
              </a:extLst>
            </p:cNvPr>
            <p:cNvSpPr txBox="1">
              <a:spLocks/>
            </p:cNvSpPr>
            <p:nvPr/>
          </p:nvSpPr>
          <p:spPr>
            <a:xfrm>
              <a:off x="1040515" y="4160429"/>
              <a:ext cx="8565698" cy="40103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b="1" dirty="0"/>
                <a:t>Das Webinar</a:t>
              </a:r>
              <a:endParaRPr lang="de-DE" b="1" dirty="0">
                <a:cs typeface="Arial"/>
              </a:endParaRPr>
            </a:p>
          </p:txBody>
        </p:sp>
        <p:sp>
          <p:nvSpPr>
            <p:cNvPr id="20" name="Textplatzhalter 3">
              <a:extLst>
                <a:ext uri="{FF2B5EF4-FFF2-40B4-BE49-F238E27FC236}">
                  <a16:creationId xmlns:a16="http://schemas.microsoft.com/office/drawing/2014/main" id="{AC6FD7CE-9018-03E3-054C-679C8F369779}"/>
                </a:ext>
              </a:extLst>
            </p:cNvPr>
            <p:cNvSpPr txBox="1">
              <a:spLocks/>
            </p:cNvSpPr>
            <p:nvPr/>
          </p:nvSpPr>
          <p:spPr>
            <a:xfrm>
              <a:off x="1040515" y="4443500"/>
              <a:ext cx="6359837" cy="1518942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180000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/>
                <a:defRPr sz="18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38163" indent="-1730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93763" indent="-1730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6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49363" indent="-1730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604963" indent="-1730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/>
                <a:defRPr sz="14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indent="0">
                <a:buFont typeface="Arial" panose="020B0604020202020204" pitchFamily="34" charset="0"/>
                <a:buNone/>
              </a:pPr>
              <a:r>
                <a:rPr lang="de-DE" dirty="0"/>
                <a:t>Kostenlose Webinar-Reihe für Bürgerinnen und Bürger zu Themen rund um die energetische Gebäudesanierung</a:t>
              </a:r>
              <a:endParaRPr lang="en-US" dirty="0"/>
            </a:p>
            <a:p>
              <a:pPr marL="6350" indent="0">
                <a:buNone/>
              </a:pPr>
              <a:br>
                <a:rPr lang="de-DE" dirty="0">
                  <a:solidFill>
                    <a:srgbClr val="004696"/>
                  </a:solidFill>
                </a:rPr>
              </a:br>
              <a:endParaRPr lang="de-DE" dirty="0">
                <a:solidFill>
                  <a:srgbClr val="004696"/>
                </a:solidFill>
                <a:cs typeface="Arial" panose="020B0604020202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58F310-4B00-13C1-9942-D49285E7B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463" y="1881263"/>
            <a:ext cx="3456605" cy="4289123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2501A362-3E8F-AA14-AD8B-B0ED3006FBB4}"/>
              </a:ext>
            </a:extLst>
          </p:cNvPr>
          <p:cNvSpPr txBox="1">
            <a:spLocks/>
          </p:cNvSpPr>
          <p:nvPr/>
        </p:nvSpPr>
        <p:spPr>
          <a:xfrm>
            <a:off x="1040515" y="5102640"/>
            <a:ext cx="7061002" cy="3919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2000" dirty="0"/>
              <a:t>Darüber hinaus:</a:t>
            </a:r>
            <a:br>
              <a:rPr lang="de-DE" sz="2000" dirty="0"/>
            </a:br>
            <a:r>
              <a:rPr lang="de-DE" sz="1800" dirty="0">
                <a:solidFill>
                  <a:srgbClr val="FF0000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Online-Fördermitteldatenbank</a:t>
            </a:r>
            <a:r>
              <a:rPr lang="de-DE" sz="1800" dirty="0">
                <a:cs typeface="Arial"/>
              </a:rPr>
              <a:t> zur Selbstsuche und</a:t>
            </a:r>
            <a:br>
              <a:rPr lang="de-DE" sz="1800" dirty="0">
                <a:cs typeface="Arial"/>
              </a:rPr>
            </a:br>
            <a:r>
              <a:rPr lang="de-DE" sz="1800" dirty="0">
                <a:solidFill>
                  <a:srgbClr val="FF0000"/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Kontaktformular</a:t>
            </a:r>
            <a:r>
              <a:rPr lang="de-DE" sz="1800" dirty="0">
                <a:cs typeface="Arial"/>
              </a:rPr>
              <a:t> für individuelle Fördermittel-Informationen</a:t>
            </a:r>
            <a:endParaRPr lang="en-US" dirty="0"/>
          </a:p>
        </p:txBody>
      </p:sp>
      <p:sp>
        <p:nvSpPr>
          <p:cNvPr id="3" name="Pfeil: nach links 2">
            <a:hlinkClick r:id="rId7" action="ppaction://hlinksldjump"/>
            <a:extLst>
              <a:ext uri="{FF2B5EF4-FFF2-40B4-BE49-F238E27FC236}">
                <a16:creationId xmlns:a16="http://schemas.microsoft.com/office/drawing/2014/main" id="{B3D64732-B402-9733-F1F4-CB948232CA35}"/>
              </a:ext>
            </a:extLst>
          </p:cNvPr>
          <p:cNvSpPr/>
          <p:nvPr/>
        </p:nvSpPr>
        <p:spPr>
          <a:xfrm>
            <a:off x="11394783" y="1086057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19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2AED-EB3F-EE91-6FEF-E15D7EFC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39D600D-8536-F66F-93DA-55272B1FEF6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645DD1-7FF5-F649-3B3B-3D37D6114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765444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Förderung</a:t>
            </a:r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57A82C09-82C4-9ED5-DEDD-DC341F4A01C4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7" name="Grafik 6" descr="Münzen Silhouette">
            <a:extLst>
              <a:ext uri="{FF2B5EF4-FFF2-40B4-BE49-F238E27FC236}">
                <a16:creationId xmlns:a16="http://schemas.microsoft.com/office/drawing/2014/main" id="{C890ABF2-3941-5069-C847-506C04EDD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1673" y="1914213"/>
            <a:ext cx="2150226" cy="2167340"/>
          </a:xfrm>
          <a:prstGeom prst="rect">
            <a:avLst/>
          </a:prstGeom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8EA01DCF-A07B-31BD-0934-2366E718C371}"/>
              </a:ext>
            </a:extLst>
          </p:cNvPr>
          <p:cNvSpPr/>
          <p:nvPr/>
        </p:nvSpPr>
        <p:spPr>
          <a:xfrm>
            <a:off x="4717771" y="4665643"/>
            <a:ext cx="5757044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Förderung PV-Anlagen zur Eigenstromnutzung auf kommunalen Gebäuden (Klima RL)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78B2832-0924-52F2-23AA-47B369B8B291}"/>
              </a:ext>
            </a:extLst>
          </p:cNvPr>
          <p:cNvSpPr/>
          <p:nvPr/>
        </p:nvSpPr>
        <p:spPr>
          <a:xfrm>
            <a:off x="7255122" y="1425969"/>
            <a:ext cx="3219693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Fördermittelberatung</a:t>
            </a:r>
            <a:r>
              <a:rPr lang="de-DE" u="sng" dirty="0">
                <a:solidFill>
                  <a:schemeClr val="bg1"/>
                </a:solidFill>
              </a:rPr>
              <a:t> für Kommunen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8F4F8E8-8A3F-A816-EBA5-E6EA2B4B1E89}"/>
              </a:ext>
            </a:extLst>
          </p:cNvPr>
          <p:cNvSpPr/>
          <p:nvPr/>
        </p:nvSpPr>
        <p:spPr>
          <a:xfrm>
            <a:off x="7255123" y="3535558"/>
            <a:ext cx="3219693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Haupt-Förderinstrumente für Kommunen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8774ABA-036B-5AF8-F24D-2F7A21FE1E94}"/>
              </a:ext>
            </a:extLst>
          </p:cNvPr>
          <p:cNvSpPr/>
          <p:nvPr/>
        </p:nvSpPr>
        <p:spPr>
          <a:xfrm>
            <a:off x="7255123" y="2486187"/>
            <a:ext cx="3219693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Kommunal- und Klimarichtlinie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04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CA12-69EF-7D89-0E69-0A0F52E6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D33A564-1464-78B6-7DB4-753DC9A455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908720"/>
            <a:ext cx="7412038" cy="492891"/>
          </a:xfrm>
        </p:spPr>
        <p:txBody>
          <a:bodyPr/>
          <a:lstStyle/>
          <a:p>
            <a:r>
              <a:rPr lang="de-DE" dirty="0"/>
              <a:t>Fördermittelberatung für Kommunen 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5AEB9A-22A9-BBFE-3907-DFD409421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6" y="1556792"/>
            <a:ext cx="8697913" cy="391964"/>
          </a:xfrm>
        </p:spPr>
        <p:txBody>
          <a:bodyPr/>
          <a:lstStyle/>
          <a:p>
            <a:r>
              <a:rPr lang="de-DE" dirty="0"/>
              <a:t>Kernkompetenz: Energiewende, Klimaschutz und Klimaanpassung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305C624-24E0-DDC5-015A-53D93882B3B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47528" y="2250034"/>
            <a:ext cx="6048672" cy="4058689"/>
          </a:xfrm>
        </p:spPr>
        <p:txBody>
          <a:bodyPr/>
          <a:lstStyle/>
          <a:p>
            <a:r>
              <a:rPr lang="de-DE" dirty="0"/>
              <a:t>Impulsberatung: Förderung für Kommunen, Unternehmen und sonstige Organisationen</a:t>
            </a:r>
          </a:p>
          <a:p>
            <a:r>
              <a:rPr lang="de-DE" dirty="0"/>
              <a:t>Fördermittelsprechstunde für Kommunen, immer am zweiten Dienstag im Monat, online</a:t>
            </a:r>
          </a:p>
          <a:p>
            <a:r>
              <a:rPr lang="de-DE" dirty="0"/>
              <a:t>Vorträge / Veranstaltungen / Webinare / Workshops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hlinkClick r:id="rId2" action="ppaction://hlinkfile"/>
              </a:rPr>
              <a:t>lea-hessen.de/kommunen/</a:t>
            </a:r>
            <a:r>
              <a:rPr lang="de-DE" dirty="0" err="1">
                <a:hlinkClick r:id="rId2" action="ppaction://hlinkfile"/>
              </a:rPr>
              <a:t>foerdermittel</a:t>
            </a:r>
            <a:r>
              <a:rPr lang="de-DE" dirty="0">
                <a:hlinkClick r:id="rId2" action="ppaction://hlinkfile"/>
              </a:rPr>
              <a:t>-finden/</a:t>
            </a:r>
            <a:r>
              <a:rPr lang="de-DE" dirty="0"/>
              <a:t> </a:t>
            </a:r>
          </a:p>
          <a:p>
            <a:r>
              <a:rPr lang="de-DE" dirty="0"/>
              <a:t>Online-Datenbank: </a:t>
            </a:r>
            <a:r>
              <a:rPr lang="de-DE" dirty="0">
                <a:hlinkClick r:id="rId3"/>
              </a:rPr>
              <a:t>lea.foerdermittelauskunft.de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dirty="0"/>
          </a:p>
        </p:txBody>
      </p:sp>
      <p:sp>
        <p:nvSpPr>
          <p:cNvPr id="3" name="Pfeil: nach links 2">
            <a:hlinkClick r:id="rId4" action="ppaction://hlinksldjump"/>
            <a:extLst>
              <a:ext uri="{FF2B5EF4-FFF2-40B4-BE49-F238E27FC236}">
                <a16:creationId xmlns:a16="http://schemas.microsoft.com/office/drawing/2014/main" id="{CFD95031-CB61-FD35-6049-07AB98244A66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DE4C2D-C5DE-63E3-E215-7B95961FC7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937" t="15064" r="2600" b="25553"/>
          <a:stretch/>
        </p:blipFill>
        <p:spPr>
          <a:xfrm>
            <a:off x="8335576" y="4415909"/>
            <a:ext cx="3315334" cy="1351340"/>
          </a:xfrm>
          <a:prstGeom prst="rect">
            <a:avLst/>
          </a:prstGeom>
        </p:spPr>
      </p:pic>
      <p:pic>
        <p:nvPicPr>
          <p:cNvPr id="6146" name="Picture 2" descr="Susanne Crezelius">
            <a:extLst>
              <a:ext uri="{FF2B5EF4-FFF2-40B4-BE49-F238E27FC236}">
                <a16:creationId xmlns:a16="http://schemas.microsoft.com/office/drawing/2014/main" id="{43A4C1E4-CA50-A94A-9353-B064A44B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76" y="2250034"/>
            <a:ext cx="2041865" cy="20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555F8F3-31E4-89A7-9DBB-2065158B60EC}"/>
              </a:ext>
            </a:extLst>
          </p:cNvPr>
          <p:cNvSpPr txBox="1"/>
          <p:nvPr/>
        </p:nvSpPr>
        <p:spPr>
          <a:xfrm>
            <a:off x="8362210" y="5404819"/>
            <a:ext cx="2911876" cy="2769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200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foerdermittelberatung@lea-hessen.de</a:t>
            </a:r>
            <a:r>
              <a:rPr lang="de-DE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590733C-A335-75D1-D1D9-AB02F7230CD8}"/>
              </a:ext>
            </a:extLst>
          </p:cNvPr>
          <p:cNvSpPr/>
          <p:nvPr/>
        </p:nvSpPr>
        <p:spPr>
          <a:xfrm>
            <a:off x="1055686" y="3552825"/>
            <a:ext cx="758873" cy="1009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542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5E12983-3689-3A48-908B-4F261D0640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sz="3200" dirty="0"/>
              <a:t>evor es an den Haushalt geht,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F5A8359-666B-A4AE-7FA4-4F3219D184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… finden wir für Sie die passenden Fördermittel, durch: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794E19-FF44-2CD2-037C-D4D9444E1E1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1173" y="2343210"/>
            <a:ext cx="9001125" cy="431958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400" dirty="0"/>
              <a:t>Impulse für Ihre Klimaschutz- und Klimawandel-Anpassungsmaßnahmen </a:t>
            </a:r>
            <a:br>
              <a:rPr lang="de-DE" sz="2400" dirty="0"/>
            </a:br>
            <a:endParaRPr lang="de-DE" sz="100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Projektspezifische, individuelle Fördermittelberatung</a:t>
            </a:r>
            <a:br>
              <a:rPr lang="de-DE" sz="2400" dirty="0"/>
            </a:br>
            <a:endParaRPr lang="de-DE" sz="100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Fachtechnische Beratung zu konkreten Projekten </a:t>
            </a:r>
            <a:br>
              <a:rPr lang="de-DE" sz="2400" dirty="0"/>
            </a:br>
            <a:endParaRPr lang="de-DE" sz="100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Online-Beratung oder Vor-Ort-Termin </a:t>
            </a:r>
            <a:br>
              <a:rPr lang="de-DE" sz="2400" dirty="0"/>
            </a:br>
            <a:endParaRPr lang="de-DE" sz="100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Operative Begleitung bis zur Antragstellung 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pic>
        <p:nvPicPr>
          <p:cNvPr id="11" name="Grafik 10" descr="Wegweiser mit einfarbiger Füllung">
            <a:extLst>
              <a:ext uri="{FF2B5EF4-FFF2-40B4-BE49-F238E27FC236}">
                <a16:creationId xmlns:a16="http://schemas.microsoft.com/office/drawing/2014/main" id="{58847085-4F53-17A3-7AE4-A5701A28E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8368" y="3561938"/>
            <a:ext cx="2592288" cy="28913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B84183F-769E-B7B8-0599-99C518B35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663195"/>
            <a:ext cx="6736952" cy="4492100"/>
          </a:xfrm>
          <a:prstGeom prst="rect">
            <a:avLst/>
          </a:prstGeom>
        </p:spPr>
      </p:pic>
      <p:sp>
        <p:nvSpPr>
          <p:cNvPr id="3" name="Pfeil: nach links 2">
            <a:hlinkClick r:id="rId6" action="ppaction://hlinksldjump"/>
            <a:extLst>
              <a:ext uri="{FF2B5EF4-FFF2-40B4-BE49-F238E27FC236}">
                <a16:creationId xmlns:a16="http://schemas.microsoft.com/office/drawing/2014/main" id="{73B19248-87E2-D041-8EF6-FEE1D1FAFE91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15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D50A0D-FBEE-4B20-B690-843CFAB5E1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dirty="0"/>
              <a:t>Das Umfeld der LEA Hessen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A82B606-EE16-4643-8178-3511DAF8EC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sz="2200" dirty="0"/>
              <a:t>Ansprechpartnerin und Koordinationsstelle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CFE5915-E8C6-937D-063D-B187EBBB00D0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/>
              <a:t>LEA LandesEnergieAgentur Hessen GmbH</a:t>
            </a:r>
            <a:endParaRPr lang="de-DE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9520CDD-1C29-7661-325B-4409DF91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" y="2100336"/>
            <a:ext cx="8808718" cy="40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90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F3E0A7-64B7-F9C4-7C66-8EFA7433F3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2" y="908720"/>
            <a:ext cx="9001126" cy="492891"/>
          </a:xfrm>
        </p:spPr>
        <p:txBody>
          <a:bodyPr/>
          <a:lstStyle/>
          <a:p>
            <a:r>
              <a:rPr lang="de-DE" dirty="0"/>
              <a:t>Starten Sie Ihre Fördermittelabfrage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79229F-708A-B7C1-D4F5-39DAB8C9E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3432" y="1484784"/>
            <a:ext cx="9001126" cy="391964"/>
          </a:xfrm>
        </p:spPr>
        <p:txBody>
          <a:bodyPr/>
          <a:lstStyle/>
          <a:p>
            <a:r>
              <a:rPr lang="de-DE" dirty="0"/>
              <a:t>Fördermittelberatung der LEA </a:t>
            </a:r>
            <a:r>
              <a:rPr lang="de-DE" dirty="0" err="1"/>
              <a:t>LandesEnergieAgentur</a:t>
            </a:r>
            <a:r>
              <a:rPr lang="de-DE" dirty="0"/>
              <a:t> Hessen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0396331-290B-76B3-ED50-D31AB51BFA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942898" y="2418358"/>
            <a:ext cx="4320852" cy="3890962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de-DE" dirty="0"/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303C331-1428-3043-0642-7A0ACDF9549A}"/>
              </a:ext>
            </a:extLst>
          </p:cNvPr>
          <p:cNvCxnSpPr>
            <a:cxnSpLocks/>
          </p:cNvCxnSpPr>
          <p:nvPr/>
        </p:nvCxnSpPr>
        <p:spPr>
          <a:xfrm>
            <a:off x="5591944" y="2852936"/>
            <a:ext cx="360040" cy="0"/>
          </a:xfrm>
          <a:prstGeom prst="straightConnector1">
            <a:avLst/>
          </a:prstGeom>
          <a:ln w="127000">
            <a:solidFill>
              <a:srgbClr val="00469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6F3AFEF7-0FE7-B084-BF45-4ABF7D8D39E5}"/>
              </a:ext>
            </a:extLst>
          </p:cNvPr>
          <p:cNvSpPr/>
          <p:nvPr/>
        </p:nvSpPr>
        <p:spPr>
          <a:xfrm>
            <a:off x="1026181" y="2417712"/>
            <a:ext cx="4562241" cy="8782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>
                <a:solidFill>
                  <a:schemeClr val="bg1"/>
                </a:solidFill>
              </a:rPr>
              <a:t>Fördermitteldatenbank</a:t>
            </a:r>
            <a:br>
              <a:rPr lang="de-DE" sz="2000" b="1" dirty="0">
                <a:solidFill>
                  <a:schemeClr val="bg1"/>
                </a:solidFill>
              </a:rPr>
            </a:br>
            <a:endParaRPr lang="de-DE" sz="800" b="1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https://lea.foerdermittelauskunft.de</a:t>
            </a:r>
            <a:r>
              <a:rPr lang="de-DE" dirty="0">
                <a:solidFill>
                  <a:srgbClr val="00469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.de</a:t>
            </a:r>
            <a:endParaRPr lang="de-DE" dirty="0"/>
          </a:p>
          <a:p>
            <a:pPr algn="ct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DB889EC-A204-207F-C79A-4EF865A4F732}"/>
              </a:ext>
            </a:extLst>
          </p:cNvPr>
          <p:cNvSpPr/>
          <p:nvPr/>
        </p:nvSpPr>
        <p:spPr>
          <a:xfrm>
            <a:off x="1056162" y="4797152"/>
            <a:ext cx="4562241" cy="13690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Wir sind für Sie da!</a:t>
            </a:r>
          </a:p>
          <a:p>
            <a:pPr algn="ctr"/>
            <a:endParaRPr lang="de-DE" sz="800" b="1" dirty="0"/>
          </a:p>
          <a:p>
            <a:pPr algn="ctr"/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foerdermittelberatung@lea-hessen.de</a:t>
            </a:r>
            <a:r>
              <a:rPr lang="de-DE" dirty="0">
                <a:solidFill>
                  <a:srgbClr val="00469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de-DE" dirty="0">
              <a:solidFill>
                <a:srgbClr val="004696"/>
              </a:solidFill>
            </a:endParaRP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78F3D5A-A6DB-131B-B33F-791D1B31E7CB}"/>
              </a:ext>
            </a:extLst>
          </p:cNvPr>
          <p:cNvCxnSpPr>
            <a:cxnSpLocks/>
          </p:cNvCxnSpPr>
          <p:nvPr/>
        </p:nvCxnSpPr>
        <p:spPr>
          <a:xfrm>
            <a:off x="5261885" y="5236276"/>
            <a:ext cx="360040" cy="0"/>
          </a:xfrm>
          <a:prstGeom prst="straightConnector1">
            <a:avLst/>
          </a:prstGeom>
          <a:ln w="127000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D709771C-80A3-18B1-ED3C-A107D99883FB}"/>
              </a:ext>
            </a:extLst>
          </p:cNvPr>
          <p:cNvSpPr txBox="1"/>
          <p:nvPr/>
        </p:nvSpPr>
        <p:spPr>
          <a:xfrm>
            <a:off x="7248128" y="4875350"/>
            <a:ext cx="1656184" cy="578882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Kommunen</a:t>
            </a:r>
          </a:p>
          <a:p>
            <a:pPr algn="ctr"/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9346941-A51E-C242-3161-C340D1871B24}"/>
              </a:ext>
            </a:extLst>
          </p:cNvPr>
          <p:cNvSpPr txBox="1"/>
          <p:nvPr/>
        </p:nvSpPr>
        <p:spPr>
          <a:xfrm>
            <a:off x="5951984" y="4875350"/>
            <a:ext cx="1656184" cy="578882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Unternehmen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Organisationen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9383300-07D0-90A0-C1D6-AEEF48B3C31A}"/>
              </a:ext>
            </a:extLst>
          </p:cNvPr>
          <p:cNvSpPr txBox="1"/>
          <p:nvPr/>
        </p:nvSpPr>
        <p:spPr>
          <a:xfrm>
            <a:off x="8544858" y="4875350"/>
            <a:ext cx="1727978" cy="578882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Planende</a:t>
            </a: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Privatpersonen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01531504-BB5A-2ADC-CDD2-9F6F37CD4A27}"/>
              </a:ext>
            </a:extLst>
          </p:cNvPr>
          <p:cNvCxnSpPr>
            <a:cxnSpLocks/>
          </p:cNvCxnSpPr>
          <p:nvPr/>
        </p:nvCxnSpPr>
        <p:spPr>
          <a:xfrm>
            <a:off x="5591944" y="5229200"/>
            <a:ext cx="360040" cy="0"/>
          </a:xfrm>
          <a:prstGeom prst="straightConnector1">
            <a:avLst/>
          </a:prstGeom>
          <a:ln w="127000">
            <a:solidFill>
              <a:srgbClr val="00469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055D8059-5406-20D3-042F-23957C745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341" y="2417712"/>
            <a:ext cx="1273056" cy="12730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8077353-E0B6-F353-0C6E-D5BD16C6C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115" y="2381809"/>
            <a:ext cx="1330388" cy="13303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2A5B02-CE9D-C286-540A-D5722F79E2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347" y="3468466"/>
            <a:ext cx="1359584" cy="13595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BDE65B-2231-2B1A-460B-BED3AA937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888" y="3555376"/>
            <a:ext cx="1241776" cy="1241776"/>
          </a:xfrm>
          <a:prstGeom prst="rect">
            <a:avLst/>
          </a:prstGeom>
        </p:spPr>
      </p:pic>
      <p:pic>
        <p:nvPicPr>
          <p:cNvPr id="13" name="Grafik 12" descr="Stadt Silhouette">
            <a:extLst>
              <a:ext uri="{FF2B5EF4-FFF2-40B4-BE49-F238E27FC236}">
                <a16:creationId xmlns:a16="http://schemas.microsoft.com/office/drawing/2014/main" id="{8AE7A915-D501-30E2-F5D7-FB8E45243E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33728" y="5411371"/>
            <a:ext cx="914400" cy="914400"/>
          </a:xfrm>
          <a:prstGeom prst="rect">
            <a:avLst/>
          </a:prstGeom>
        </p:spPr>
      </p:pic>
      <p:pic>
        <p:nvPicPr>
          <p:cNvPr id="15" name="Grafik 14" descr="Mann mit einfarbiger Füllung">
            <a:extLst>
              <a:ext uri="{FF2B5EF4-FFF2-40B4-BE49-F238E27FC236}">
                <a16:creationId xmlns:a16="http://schemas.microsoft.com/office/drawing/2014/main" id="{9F16F659-25C1-0153-9EEB-5829F983E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85533" y="5520050"/>
            <a:ext cx="683976" cy="683976"/>
          </a:xfrm>
          <a:prstGeom prst="rect">
            <a:avLst/>
          </a:prstGeom>
        </p:spPr>
      </p:pic>
      <p:pic>
        <p:nvPicPr>
          <p:cNvPr id="17" name="Grafik 16" descr="Gruppe von Männern mit einfarbiger Füllung">
            <a:extLst>
              <a:ext uri="{FF2B5EF4-FFF2-40B4-BE49-F238E27FC236}">
                <a16:creationId xmlns:a16="http://schemas.microsoft.com/office/drawing/2014/main" id="{721EA185-A3D4-B308-2190-FAD307D154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24781" y="5490028"/>
            <a:ext cx="757085" cy="757085"/>
          </a:xfrm>
          <a:prstGeom prst="rect">
            <a:avLst/>
          </a:prstGeom>
        </p:spPr>
      </p:pic>
      <p:sp>
        <p:nvSpPr>
          <p:cNvPr id="3" name="Pfeil: nach links 2">
            <a:hlinkClick r:id="rId15" action="ppaction://hlinksldjump"/>
            <a:extLst>
              <a:ext uri="{FF2B5EF4-FFF2-40B4-BE49-F238E27FC236}">
                <a16:creationId xmlns:a16="http://schemas.microsoft.com/office/drawing/2014/main" id="{528489E9-666D-3687-22B7-DAEBCB31E301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01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32F6DC-3323-100C-51C3-0E84A7AE0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489" y="908720"/>
            <a:ext cx="9687179" cy="492891"/>
          </a:xfrm>
        </p:spPr>
        <p:txBody>
          <a:bodyPr/>
          <a:lstStyle/>
          <a:p>
            <a:pPr algn="ctr"/>
            <a:r>
              <a:rPr lang="de-DE" sz="2800" dirty="0"/>
              <a:t>Was sind die Haupt-Förderinstrumente für Kommunen?</a:t>
            </a:r>
          </a:p>
          <a:p>
            <a:pPr algn="ctr"/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49E5F5-9632-173D-AC38-B7556C6EF23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D69AB8A-1BE4-64B6-A132-B27F9984C440}"/>
              </a:ext>
            </a:extLst>
          </p:cNvPr>
          <p:cNvSpPr/>
          <p:nvPr/>
        </p:nvSpPr>
        <p:spPr>
          <a:xfrm>
            <a:off x="1052055" y="2066250"/>
            <a:ext cx="9285613" cy="1821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DFED675-51AB-364F-0D39-F0B5D8D7C1F6}"/>
              </a:ext>
            </a:extLst>
          </p:cNvPr>
          <p:cNvSpPr/>
          <p:nvPr/>
        </p:nvSpPr>
        <p:spPr>
          <a:xfrm>
            <a:off x="1052056" y="3921011"/>
            <a:ext cx="9285613" cy="240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4D35AA9D-CBAB-35DA-F4D4-958117AF2764}"/>
              </a:ext>
            </a:extLst>
          </p:cNvPr>
          <p:cNvSpPr txBox="1">
            <a:spLocks/>
          </p:cNvSpPr>
          <p:nvPr/>
        </p:nvSpPr>
        <p:spPr>
          <a:xfrm>
            <a:off x="1069455" y="1515664"/>
            <a:ext cx="3966985" cy="54895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18000" rIns="72000" bIns="18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Vorsorge Klimaschutz </a:t>
            </a:r>
            <a:br>
              <a:rPr lang="de-DE" dirty="0"/>
            </a:br>
            <a:r>
              <a:rPr lang="de-DE" dirty="0"/>
              <a:t>und Klimaanpassung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3A9841-D47A-82FF-8497-303129B8A56D}"/>
              </a:ext>
            </a:extLst>
          </p:cNvPr>
          <p:cNvSpPr/>
          <p:nvPr/>
        </p:nvSpPr>
        <p:spPr>
          <a:xfrm>
            <a:off x="1069455" y="2059402"/>
            <a:ext cx="3962999" cy="426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E9338CB-3DB9-1373-B28E-40737A5BA103}"/>
              </a:ext>
            </a:extLst>
          </p:cNvPr>
          <p:cNvSpPr/>
          <p:nvPr/>
        </p:nvSpPr>
        <p:spPr>
          <a:xfrm>
            <a:off x="5334208" y="2059402"/>
            <a:ext cx="3962999" cy="4262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9205B080-69AD-8875-D0D9-B06E2FA8DAA3}"/>
              </a:ext>
            </a:extLst>
          </p:cNvPr>
          <p:cNvSpPr/>
          <p:nvPr/>
        </p:nvSpPr>
        <p:spPr>
          <a:xfrm>
            <a:off x="1111167" y="2178739"/>
            <a:ext cx="3879574" cy="16139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NKI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463C15B9-AA56-E360-6758-2353C8C87ECD}"/>
              </a:ext>
            </a:extLst>
          </p:cNvPr>
          <p:cNvSpPr/>
          <p:nvPr/>
        </p:nvSpPr>
        <p:spPr>
          <a:xfrm>
            <a:off x="1111167" y="3979790"/>
            <a:ext cx="3879574" cy="16139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KlimaRL</a:t>
            </a:r>
            <a:endParaRPr lang="de-DE" dirty="0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740B50C-881B-55F3-2B5C-D76ED5F8D59A}"/>
              </a:ext>
            </a:extLst>
          </p:cNvPr>
          <p:cNvSpPr/>
          <p:nvPr/>
        </p:nvSpPr>
        <p:spPr>
          <a:xfrm>
            <a:off x="5375920" y="2178739"/>
            <a:ext cx="3879574" cy="1613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BEG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D29B78D5-F071-448D-188B-31E83ECB2A68}"/>
              </a:ext>
            </a:extLst>
          </p:cNvPr>
          <p:cNvSpPr/>
          <p:nvPr/>
        </p:nvSpPr>
        <p:spPr>
          <a:xfrm>
            <a:off x="5375920" y="2178739"/>
            <a:ext cx="3879574" cy="1613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e-DE" dirty="0"/>
              <a:t>BEG (</a:t>
            </a:r>
            <a:r>
              <a:rPr lang="de-DE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/>
              <a:t>)</a:t>
            </a:r>
            <a:br>
              <a:rPr lang="de-DE" sz="1400" dirty="0">
                <a:solidFill>
                  <a:srgbClr val="FFFFFF"/>
                </a:solidFill>
              </a:rPr>
            </a:br>
            <a:endParaRPr lang="de-DE" sz="1000" dirty="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de-DE" sz="1400" b="1" dirty="0">
                <a:solidFill>
                  <a:srgbClr val="FFFFFF"/>
                </a:solidFill>
              </a:rPr>
              <a:t>Name:</a:t>
            </a:r>
            <a:r>
              <a:rPr lang="de-DE" sz="1400" dirty="0">
                <a:solidFill>
                  <a:srgbClr val="FFFFFF"/>
                </a:solidFill>
              </a:rPr>
              <a:t> Bundesförderung effiziente Gebäude</a:t>
            </a:r>
          </a:p>
          <a:p>
            <a:pPr lvl="0" defTabSz="442913">
              <a:defRPr/>
            </a:pPr>
            <a:r>
              <a:rPr lang="de-DE" sz="1400" b="1" dirty="0">
                <a:solidFill>
                  <a:srgbClr val="FFFFFF"/>
                </a:solidFill>
              </a:rPr>
              <a:t>Von:</a:t>
            </a:r>
            <a:r>
              <a:rPr lang="de-DE" sz="1400" dirty="0">
                <a:solidFill>
                  <a:srgbClr val="FFFFFF"/>
                </a:solidFill>
              </a:rPr>
              <a:t> KfW Kreditanstalt für Wiederaufbau</a:t>
            </a:r>
            <a:br>
              <a:rPr lang="de-DE" sz="1400" dirty="0">
                <a:solidFill>
                  <a:srgbClr val="FFFFFF"/>
                </a:solidFill>
              </a:rPr>
            </a:br>
            <a:r>
              <a:rPr lang="de-DE" sz="1400" b="1" dirty="0">
                <a:solidFill>
                  <a:srgbClr val="FFFFFF"/>
                </a:solidFill>
              </a:rPr>
              <a:t>Was: </a:t>
            </a:r>
            <a:r>
              <a:rPr lang="de-DE" sz="1400" dirty="0">
                <a:solidFill>
                  <a:srgbClr val="FFFFFF"/>
                </a:solidFill>
              </a:rPr>
              <a:t>Förderung Energieeffizienz für	Nichtwohngebäude</a:t>
            </a:r>
            <a:endParaRPr lang="de-DE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382634B7-7FB5-6120-0617-F87733AD98E2}"/>
              </a:ext>
            </a:extLst>
          </p:cNvPr>
          <p:cNvSpPr/>
          <p:nvPr/>
        </p:nvSpPr>
        <p:spPr>
          <a:xfrm>
            <a:off x="5375920" y="3979790"/>
            <a:ext cx="3879574" cy="16139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KRL Energie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78F268A-B643-A5EB-874B-807D6A011121}"/>
              </a:ext>
            </a:extLst>
          </p:cNvPr>
          <p:cNvSpPr/>
          <p:nvPr/>
        </p:nvSpPr>
        <p:spPr>
          <a:xfrm>
            <a:off x="1117143" y="5687430"/>
            <a:ext cx="8138351" cy="548959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Sportstättenförderung / </a:t>
            </a:r>
            <a:r>
              <a:rPr lang="de-DE" dirty="0" err="1">
                <a:solidFill>
                  <a:schemeClr val="tx1"/>
                </a:solidFill>
              </a:rPr>
              <a:t>HMdIS</a:t>
            </a:r>
            <a:r>
              <a:rPr lang="de-DE" dirty="0">
                <a:solidFill>
                  <a:schemeClr val="tx1"/>
                </a:solidFill>
              </a:rPr>
              <a:t> + Landessportbund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B69D431C-BC4D-11E9-3D63-A1BAD8726722}"/>
              </a:ext>
            </a:extLst>
          </p:cNvPr>
          <p:cNvSpPr/>
          <p:nvPr/>
        </p:nvSpPr>
        <p:spPr>
          <a:xfrm>
            <a:off x="9407879" y="3979790"/>
            <a:ext cx="738414" cy="1613936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HEG-RL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92B0AA2-96BF-29EA-FF96-00FD034BDD21}"/>
              </a:ext>
            </a:extLst>
          </p:cNvPr>
          <p:cNvSpPr txBox="1"/>
          <p:nvPr/>
        </p:nvSpPr>
        <p:spPr>
          <a:xfrm rot="16200000">
            <a:off x="-76586" y="2791517"/>
            <a:ext cx="182348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de-DE" dirty="0"/>
              <a:t>Bund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6F34941-2044-F50D-C2DA-7E5506229F3D}"/>
              </a:ext>
            </a:extLst>
          </p:cNvPr>
          <p:cNvSpPr txBox="1"/>
          <p:nvPr/>
        </p:nvSpPr>
        <p:spPr>
          <a:xfrm rot="16200000">
            <a:off x="-365396" y="4936896"/>
            <a:ext cx="240110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algn="ctr"/>
            <a:r>
              <a:rPr lang="de-DE" dirty="0"/>
              <a:t>Land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6669D55-2164-AAD6-71DE-F6AEE4E729F1}"/>
              </a:ext>
            </a:extLst>
          </p:cNvPr>
          <p:cNvSpPr txBox="1">
            <a:spLocks/>
          </p:cNvSpPr>
          <p:nvPr/>
        </p:nvSpPr>
        <p:spPr>
          <a:xfrm>
            <a:off x="5338194" y="1515664"/>
            <a:ext cx="3959013" cy="5489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18000" rIns="72000" bIns="18000"/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sz="2200" dirty="0"/>
              <a:t>Kommunale Gebäude </a:t>
            </a:r>
            <a:br>
              <a:rPr lang="de-DE" sz="2200" dirty="0"/>
            </a:br>
            <a:r>
              <a:rPr lang="de-DE" sz="2200" dirty="0" err="1"/>
              <a:t>klimafit</a:t>
            </a:r>
            <a:r>
              <a:rPr lang="de-DE" sz="2200" dirty="0"/>
              <a:t> machen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0522F620-8182-3A33-D3A5-EE09A901F095}"/>
              </a:ext>
            </a:extLst>
          </p:cNvPr>
          <p:cNvSpPr/>
          <p:nvPr/>
        </p:nvSpPr>
        <p:spPr>
          <a:xfrm>
            <a:off x="9404238" y="2178739"/>
            <a:ext cx="738414" cy="1600200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BEW</a:t>
            </a:r>
            <a:br>
              <a:rPr lang="de-DE" sz="1200" dirty="0">
                <a:solidFill>
                  <a:schemeClr val="tx1"/>
                </a:solidFill>
              </a:rPr>
            </a:b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KfW432</a:t>
            </a:r>
            <a:br>
              <a:rPr lang="de-DE" sz="1200" dirty="0">
                <a:solidFill>
                  <a:schemeClr val="tx1"/>
                </a:solidFill>
              </a:rPr>
            </a:br>
            <a:r>
              <a:rPr lang="de-DE" sz="1200" dirty="0">
                <a:solidFill>
                  <a:schemeClr val="tx1"/>
                </a:solidFill>
              </a:rPr>
              <a:t>…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4BCF9C50-F831-8C4A-0E2F-33E1E732099E}"/>
              </a:ext>
            </a:extLst>
          </p:cNvPr>
          <p:cNvSpPr/>
          <p:nvPr/>
        </p:nvSpPr>
        <p:spPr>
          <a:xfrm>
            <a:off x="1111167" y="2178739"/>
            <a:ext cx="3879574" cy="16139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NKI (</a:t>
            </a:r>
            <a:r>
              <a:rPr lang="de-DE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bg1"/>
                </a:solidFill>
              </a:rPr>
              <a:t>)</a:t>
            </a:r>
            <a:br>
              <a:rPr lang="de-DE" sz="1400" dirty="0"/>
            </a:br>
            <a:endParaRPr lang="de-DE" sz="1000" dirty="0"/>
          </a:p>
          <a:p>
            <a:r>
              <a:rPr lang="de-DE" sz="1400" b="1" dirty="0"/>
              <a:t>Name:</a:t>
            </a:r>
            <a:r>
              <a:rPr lang="de-DE" sz="1400" dirty="0"/>
              <a:t> Kommunalrichtlinie (Bund)</a:t>
            </a:r>
          </a:p>
          <a:p>
            <a:pPr>
              <a:tabLst>
                <a:tab pos="442913" algn="l"/>
              </a:tabLst>
            </a:pPr>
            <a:r>
              <a:rPr lang="de-DE" sz="1400" b="1" dirty="0"/>
              <a:t>Von:</a:t>
            </a:r>
            <a:r>
              <a:rPr lang="de-DE" sz="1400" dirty="0"/>
              <a:t> NKI Nationale Klimaschutz Initiative</a:t>
            </a:r>
            <a:br>
              <a:rPr lang="de-DE" sz="1400" dirty="0"/>
            </a:br>
            <a:r>
              <a:rPr lang="de-DE" sz="1400" b="1" dirty="0"/>
              <a:t>Was: </a:t>
            </a:r>
            <a:r>
              <a:rPr lang="de-DE" sz="1400" dirty="0"/>
              <a:t>Förderung für Konzepte und Personal 	 und Klimaschutzprojekte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EDEABCAC-E806-329F-4AD9-CB7FDAD7DD84}"/>
              </a:ext>
            </a:extLst>
          </p:cNvPr>
          <p:cNvSpPr/>
          <p:nvPr/>
        </p:nvSpPr>
        <p:spPr>
          <a:xfrm>
            <a:off x="5375920" y="3979790"/>
            <a:ext cx="3879574" cy="161393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KRL Energie (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/>
              <a:t>)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Kommunalrichtlinie Energie</a:t>
            </a:r>
          </a:p>
          <a:p>
            <a:pPr marL="0" marR="0" lvl="0" indent="0" algn="l" defTabSz="442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Von: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HMWEVW Hess. Energieministerium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Förderung Energieeffizienz für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	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Nichtwohngebäude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8C929989-7E94-B5D8-A0EF-47C5A708616F}"/>
              </a:ext>
            </a:extLst>
          </p:cNvPr>
          <p:cNvSpPr/>
          <p:nvPr/>
        </p:nvSpPr>
        <p:spPr>
          <a:xfrm>
            <a:off x="1111167" y="3979790"/>
            <a:ext cx="3879574" cy="16139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72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KlimaRL</a:t>
            </a:r>
            <a:r>
              <a:rPr lang="de-DE" dirty="0"/>
              <a:t> (</a:t>
            </a:r>
            <a:r>
              <a:rPr lang="de-D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/>
              <a:t>)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Name: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Klimarichtlinie</a:t>
            </a:r>
          </a:p>
          <a:p>
            <a:pPr marL="0" marR="0" lvl="0" indent="0" algn="l" defTabSz="4429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Von: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HMLU Hess. Landwirtschaftsministerium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Was: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Förderung für Klimaschutz- und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	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Klimaanpassungsprojekte </a:t>
            </a:r>
            <a:br>
              <a:rPr lang="de-DE" sz="1400" dirty="0">
                <a:solidFill>
                  <a:srgbClr val="FFFFFF"/>
                </a:solidFill>
                <a:latin typeface="Arial" panose="020B0604020202020204"/>
              </a:rPr>
            </a:b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2A112B3D-5070-040E-03EC-88A68690A97E}"/>
              </a:ext>
            </a:extLst>
          </p:cNvPr>
          <p:cNvSpPr/>
          <p:nvPr/>
        </p:nvSpPr>
        <p:spPr>
          <a:xfrm>
            <a:off x="9407879" y="5687429"/>
            <a:ext cx="738414" cy="548960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" name="Pfeil: nach links 2">
            <a:hlinkClick r:id="rId6" action="ppaction://hlinksldjump"/>
            <a:extLst>
              <a:ext uri="{FF2B5EF4-FFF2-40B4-BE49-F238E27FC236}">
                <a16:creationId xmlns:a16="http://schemas.microsoft.com/office/drawing/2014/main" id="{B4EDCC92-7355-BBC9-5210-1A90FB98FBC5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B453928-394A-B00E-BAD6-6296DFEC0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679" y="908720"/>
            <a:ext cx="10296897" cy="492891"/>
          </a:xfrm>
        </p:spPr>
        <p:txBody>
          <a:bodyPr/>
          <a:lstStyle/>
          <a:p>
            <a:r>
              <a:rPr lang="de-DE" dirty="0"/>
              <a:t>Hessische Kommunalrichtlinie (Energie): Beispiel NWG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DB2B17-7C1B-1A3A-664C-7A92CEBC9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5512" y="2085159"/>
            <a:ext cx="1462505" cy="391964"/>
          </a:xfrm>
        </p:spPr>
        <p:txBody>
          <a:bodyPr/>
          <a:lstStyle/>
          <a:p>
            <a:r>
              <a:rPr lang="de-DE" sz="2800" dirty="0">
                <a:solidFill>
                  <a:schemeClr val="accent4"/>
                </a:solidFill>
                <a:ea typeface="Calibri" panose="020F0502020204030204" pitchFamily="34" charset="0"/>
              </a:rPr>
              <a:t>Land</a:t>
            </a:r>
            <a:endParaRPr lang="de-DE" sz="2800" dirty="0">
              <a:solidFill>
                <a:schemeClr val="accent4"/>
              </a:solidFill>
            </a:endParaRPr>
          </a:p>
        </p:txBody>
      </p:sp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B5069A5A-9414-C21B-CAC9-B01DD0CE5B7D}"/>
              </a:ext>
            </a:extLst>
          </p:cNvPr>
          <p:cNvSpPr/>
          <p:nvPr/>
        </p:nvSpPr>
        <p:spPr>
          <a:xfrm>
            <a:off x="1090401" y="2595891"/>
            <a:ext cx="4460886" cy="1239096"/>
          </a:xfrm>
          <a:prstGeom prst="triangle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7C23441-8067-24A6-9C34-092EE530C085}"/>
              </a:ext>
            </a:extLst>
          </p:cNvPr>
          <p:cNvSpPr/>
          <p:nvPr/>
        </p:nvSpPr>
        <p:spPr>
          <a:xfrm>
            <a:off x="1055689" y="3935390"/>
            <a:ext cx="1091833" cy="478697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4"/>
                </a:solidFill>
              </a:rPr>
              <a:t>EM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E6D82B5-263A-D892-EC23-1591D3B12373}"/>
              </a:ext>
            </a:extLst>
          </p:cNvPr>
          <p:cNvSpPr/>
          <p:nvPr/>
        </p:nvSpPr>
        <p:spPr>
          <a:xfrm>
            <a:off x="1055688" y="4538109"/>
            <a:ext cx="1079872" cy="1100114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EM*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30 – 50 % Zuschuss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962745-29C0-6A80-D556-6C871A80F1CB}"/>
              </a:ext>
            </a:extLst>
          </p:cNvPr>
          <p:cNvSpPr txBox="1"/>
          <p:nvPr/>
        </p:nvSpPr>
        <p:spPr>
          <a:xfrm>
            <a:off x="2045458" y="3131845"/>
            <a:ext cx="255077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accent4"/>
                </a:solidFill>
              </a:rPr>
              <a:t>Kommunalrichtlinie Energie (</a:t>
            </a:r>
            <a:r>
              <a:rPr lang="de-DE" sz="1800" b="1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sz="1800" b="1" dirty="0">
                <a:solidFill>
                  <a:schemeClr val="accent4"/>
                </a:solidFill>
              </a:rPr>
              <a:t>)</a:t>
            </a:r>
            <a:endParaRPr lang="de-DE" sz="1800" dirty="0">
              <a:solidFill>
                <a:schemeClr val="accent4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DD8337B-5C27-95C5-DFCE-848F8D64B025}"/>
              </a:ext>
            </a:extLst>
          </p:cNvPr>
          <p:cNvSpPr/>
          <p:nvPr/>
        </p:nvSpPr>
        <p:spPr>
          <a:xfrm>
            <a:off x="1038934" y="5693752"/>
            <a:ext cx="4512353" cy="391964"/>
          </a:xfrm>
          <a:prstGeom prst="rect">
            <a:avLst/>
          </a:pr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4"/>
                </a:solidFill>
              </a:rPr>
              <a:t>Merkblätter beachten (</a:t>
            </a:r>
            <a:r>
              <a:rPr lang="de-DE" dirty="0">
                <a:solidFill>
                  <a:schemeClr val="accent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BA2162CF-4540-E4FC-5E66-E467E04B2C9F}"/>
              </a:ext>
            </a:extLst>
          </p:cNvPr>
          <p:cNvSpPr txBox="1">
            <a:spLocks/>
          </p:cNvSpPr>
          <p:nvPr/>
        </p:nvSpPr>
        <p:spPr>
          <a:xfrm>
            <a:off x="8188611" y="2108305"/>
            <a:ext cx="1033720" cy="391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ea typeface="Calibri" panose="020F0502020204030204" pitchFamily="34" charset="0"/>
              </a:rPr>
              <a:t>Bund</a:t>
            </a:r>
            <a:endParaRPr lang="de-DE" sz="280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D9BA6AA-1074-A042-1E57-A5108D6DAD82}"/>
              </a:ext>
            </a:extLst>
          </p:cNvPr>
          <p:cNvSpPr/>
          <p:nvPr/>
        </p:nvSpPr>
        <p:spPr>
          <a:xfrm>
            <a:off x="2212079" y="4531608"/>
            <a:ext cx="1966536" cy="1100114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NWG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EG70, EG 55, Passivhaus/ Plus Solar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1F1A8A5-3FB1-FA38-AF7A-A382B781D75F}"/>
              </a:ext>
            </a:extLst>
          </p:cNvPr>
          <p:cNvSpPr/>
          <p:nvPr/>
        </p:nvSpPr>
        <p:spPr>
          <a:xfrm>
            <a:off x="4255134" y="4538109"/>
            <a:ext cx="1306479" cy="1100114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Neubau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KFN, Passiv-haus/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Plus Solar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C99F656F-85B5-B357-1605-F88FC0CB8E9B}"/>
              </a:ext>
            </a:extLst>
          </p:cNvPr>
          <p:cNvSpPr/>
          <p:nvPr/>
        </p:nvSpPr>
        <p:spPr>
          <a:xfrm>
            <a:off x="6491001" y="2590712"/>
            <a:ext cx="4460886" cy="1239096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1F62083-BBC1-47AC-482A-7EA80679DCB6}"/>
              </a:ext>
            </a:extLst>
          </p:cNvPr>
          <p:cNvSpPr txBox="1"/>
          <p:nvPr/>
        </p:nvSpPr>
        <p:spPr>
          <a:xfrm>
            <a:off x="8264688" y="3114806"/>
            <a:ext cx="91351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accent1"/>
                </a:solidFill>
              </a:rPr>
              <a:t>BEG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5349D076-5138-BA3A-85F4-B3B5B7F7515A}"/>
              </a:ext>
            </a:extLst>
          </p:cNvPr>
          <p:cNvSpPr/>
          <p:nvPr/>
        </p:nvSpPr>
        <p:spPr>
          <a:xfrm>
            <a:off x="6492048" y="3938609"/>
            <a:ext cx="1091833" cy="4885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EM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691ABDE-7E0F-A6F0-A877-1F2A183E4485}"/>
              </a:ext>
            </a:extLst>
          </p:cNvPr>
          <p:cNvSpPr/>
          <p:nvPr/>
        </p:nvSpPr>
        <p:spPr>
          <a:xfrm>
            <a:off x="6490816" y="4538109"/>
            <a:ext cx="1079872" cy="1100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EM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BBCFD582-530F-A0BC-42E6-051413868C57}"/>
              </a:ext>
            </a:extLst>
          </p:cNvPr>
          <p:cNvSpPr/>
          <p:nvPr/>
        </p:nvSpPr>
        <p:spPr>
          <a:xfrm>
            <a:off x="7622213" y="4538109"/>
            <a:ext cx="1079872" cy="1100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 NWG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2D92D0AD-2277-396D-43B3-0CE0D6C4D097}"/>
              </a:ext>
            </a:extLst>
          </p:cNvPr>
          <p:cNvSpPr/>
          <p:nvPr/>
        </p:nvSpPr>
        <p:spPr>
          <a:xfrm>
            <a:off x="8758743" y="4538109"/>
            <a:ext cx="1079872" cy="1100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 WG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6C0FB4CC-569C-E717-20FA-1B52D7A51A50}"/>
              </a:ext>
            </a:extLst>
          </p:cNvPr>
          <p:cNvSpPr/>
          <p:nvPr/>
        </p:nvSpPr>
        <p:spPr>
          <a:xfrm>
            <a:off x="9895273" y="4533491"/>
            <a:ext cx="1079872" cy="1100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Neubau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dirty="0">
                <a:solidFill>
                  <a:schemeClr val="bg1"/>
                </a:solidFill>
              </a:rPr>
              <a:t>)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49" name="Textplatzhalter 3">
            <a:extLst>
              <a:ext uri="{FF2B5EF4-FFF2-40B4-BE49-F238E27FC236}">
                <a16:creationId xmlns:a16="http://schemas.microsoft.com/office/drawing/2014/main" id="{1E91E677-932C-C9D6-8D20-5BEBE8C24080}"/>
              </a:ext>
            </a:extLst>
          </p:cNvPr>
          <p:cNvSpPr txBox="1">
            <a:spLocks/>
          </p:cNvSpPr>
          <p:nvPr/>
        </p:nvSpPr>
        <p:spPr>
          <a:xfrm>
            <a:off x="983431" y="1484784"/>
            <a:ext cx="10152881" cy="3919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Förderprogramme kombinieren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7E5F34-F805-F61A-2EAB-B366EA7F632D}"/>
              </a:ext>
            </a:extLst>
          </p:cNvPr>
          <p:cNvSpPr txBox="1"/>
          <p:nvPr/>
        </p:nvSpPr>
        <p:spPr>
          <a:xfrm>
            <a:off x="946692" y="5952429"/>
            <a:ext cx="7943120" cy="609737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t" anchorCtr="0">
            <a:spAutoFit/>
          </a:bodyPr>
          <a:lstStyle/>
          <a:p>
            <a:pPr algn="l"/>
            <a:r>
              <a:rPr lang="de-DE" sz="1600" dirty="0">
                <a:solidFill>
                  <a:schemeClr val="accent4"/>
                </a:solidFill>
              </a:rPr>
              <a:t>*</a:t>
            </a:r>
            <a:r>
              <a:rPr lang="de-DE" sz="1400" dirty="0">
                <a:solidFill>
                  <a:schemeClr val="accent4"/>
                </a:solidFill>
              </a:rPr>
              <a:t>auch Gebäudeautomation (Teil IV, </a:t>
            </a:r>
            <a:r>
              <a:rPr lang="de-DE" sz="1400" dirty="0">
                <a:solidFill>
                  <a:schemeClr val="accent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Merkblatt</a:t>
            </a:r>
            <a:r>
              <a:rPr lang="de-DE" sz="1400" dirty="0">
                <a:solidFill>
                  <a:schemeClr val="accent4"/>
                </a:solidFill>
              </a:rPr>
              <a:t>) und </a:t>
            </a:r>
            <a:r>
              <a:rPr lang="de-DE" sz="1400" dirty="0" err="1">
                <a:solidFill>
                  <a:schemeClr val="accent4"/>
                </a:solidFill>
              </a:rPr>
              <a:t>Solarabsorberanlagen</a:t>
            </a:r>
            <a:r>
              <a:rPr lang="de-DE" sz="1400" dirty="0">
                <a:solidFill>
                  <a:schemeClr val="accent4"/>
                </a:solidFill>
              </a:rPr>
              <a:t> (</a:t>
            </a:r>
            <a:r>
              <a:rPr lang="de-DE" sz="1400" dirty="0">
                <a:solidFill>
                  <a:schemeClr val="accent4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Merkblatt</a:t>
            </a:r>
            <a:r>
              <a:rPr lang="de-DE" sz="1400" dirty="0">
                <a:solidFill>
                  <a:schemeClr val="accent4"/>
                </a:solidFill>
              </a:rPr>
              <a:t>)</a:t>
            </a:r>
            <a:endParaRPr lang="de-DE" sz="1600" dirty="0">
              <a:solidFill>
                <a:schemeClr val="accent4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3732EE9-A1BA-00C1-E512-BD099A2B8AB8}"/>
              </a:ext>
            </a:extLst>
          </p:cNvPr>
          <p:cNvSpPr/>
          <p:nvPr/>
        </p:nvSpPr>
        <p:spPr>
          <a:xfrm>
            <a:off x="7626494" y="3935390"/>
            <a:ext cx="3344371" cy="4885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accent1"/>
                </a:solidFill>
              </a:rPr>
              <a:t>Systemische Maßnahmen (</a:t>
            </a:r>
            <a:r>
              <a:rPr lang="de-DE" sz="1600" b="1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de-DE" sz="1600" b="1" dirty="0">
                <a:solidFill>
                  <a:schemeClr val="accent1"/>
                </a:solidFill>
              </a:rPr>
              <a:t>)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ED2E00B-B76A-85B3-92F0-93D5ADC92BC5}"/>
              </a:ext>
            </a:extLst>
          </p:cNvPr>
          <p:cNvSpPr/>
          <p:nvPr/>
        </p:nvSpPr>
        <p:spPr>
          <a:xfrm>
            <a:off x="2206916" y="3938609"/>
            <a:ext cx="3344371" cy="488548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4"/>
                </a:solidFill>
              </a:rPr>
              <a:t>Systemische Maßnahmen</a:t>
            </a:r>
          </a:p>
        </p:txBody>
      </p:sp>
      <p:sp>
        <p:nvSpPr>
          <p:cNvPr id="3" name="Pfeil: nach links 2">
            <a:hlinkClick r:id="rId10" action="ppaction://hlinksldjump"/>
            <a:extLst>
              <a:ext uri="{FF2B5EF4-FFF2-40B4-BE49-F238E27FC236}">
                <a16:creationId xmlns:a16="http://schemas.microsoft.com/office/drawing/2014/main" id="{390D4285-2207-BECD-4B25-218830CD6A2C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66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EC32D7A6-FD43-DA66-4CD2-3991E3AC5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782" y="2383468"/>
            <a:ext cx="3103133" cy="2085013"/>
          </a:xfrm>
          <a:prstGeom prst="rect">
            <a:avLst/>
          </a:prstGeom>
        </p:spPr>
      </p:pic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2E36A75-C81D-F37B-5CF0-74B05C414F2F}"/>
              </a:ext>
            </a:extLst>
          </p:cNvPr>
          <p:cNvSpPr/>
          <p:nvPr/>
        </p:nvSpPr>
        <p:spPr>
          <a:xfrm>
            <a:off x="7794164" y="5445132"/>
            <a:ext cx="3312368" cy="8706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KFN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effectLst/>
                <a:latin typeface="+mj-lt"/>
              </a:rPr>
              <a:t>Passivhaus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Passivhaus Plus Solar</a:t>
            </a:r>
            <a:endParaRPr lang="de-DE" sz="1400" dirty="0">
              <a:effectLst/>
              <a:latin typeface="+mj-l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205F8C3-0BCD-251F-05C7-6FAC9FD10D25}"/>
              </a:ext>
            </a:extLst>
          </p:cNvPr>
          <p:cNvSpPr txBox="1"/>
          <p:nvPr/>
        </p:nvSpPr>
        <p:spPr>
          <a:xfrm>
            <a:off x="7824304" y="2437621"/>
            <a:ext cx="1008000" cy="3972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46800" tIns="90000" rIns="46800" bIns="90000" rtlCol="0" anchor="ctr" anchorCtr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Teil III 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36F99472-5027-4048-39E4-445D58B8E6FF}"/>
              </a:ext>
            </a:extLst>
          </p:cNvPr>
          <p:cNvSpPr/>
          <p:nvPr/>
        </p:nvSpPr>
        <p:spPr>
          <a:xfrm>
            <a:off x="7794164" y="4521462"/>
            <a:ext cx="3312368" cy="870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accent1"/>
                </a:solidFill>
                <a:latin typeface="+mj-lt"/>
              </a:rPr>
              <a:t>Klimafreundlicher Neubau</a:t>
            </a:r>
            <a:br>
              <a:rPr lang="de-DE" sz="1400" b="1" dirty="0">
                <a:solidFill>
                  <a:schemeClr val="accent1"/>
                </a:solidFill>
                <a:latin typeface="+mj-lt"/>
              </a:rPr>
            </a:br>
            <a:endParaRPr lang="de-DE" sz="700" b="1" dirty="0">
              <a:solidFill>
                <a:schemeClr val="accent1"/>
              </a:solidFill>
              <a:latin typeface="+mj-lt"/>
            </a:endParaRPr>
          </a:p>
          <a:p>
            <a:r>
              <a:rPr lang="de-DE" sz="1400" dirty="0">
                <a:solidFill>
                  <a:schemeClr val="accent1"/>
                </a:solidFill>
                <a:latin typeface="+mj-lt"/>
              </a:rPr>
              <a:t>zwischen 110 und 330 Euro Zuschuss je Quadratmeter Nettoraumfläche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37B94B5-406C-76E4-DCEA-4FA559560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04" y="2376968"/>
            <a:ext cx="3103133" cy="208501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030131-B3FB-8C54-662F-FB83BB635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908720"/>
            <a:ext cx="9453596" cy="565245"/>
          </a:xfrm>
        </p:spPr>
        <p:txBody>
          <a:bodyPr/>
          <a:lstStyle/>
          <a:p>
            <a:r>
              <a:rPr lang="de-DE" dirty="0"/>
              <a:t>Hessische Förderung für Nichtwohngebäude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5044AC5-26AD-42D0-B731-0AE0588FA490}"/>
              </a:ext>
            </a:extLst>
          </p:cNvPr>
          <p:cNvSpPr/>
          <p:nvPr/>
        </p:nvSpPr>
        <p:spPr>
          <a:xfrm>
            <a:off x="1055686" y="5438632"/>
            <a:ext cx="3312368" cy="8706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EG 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effectLst/>
                <a:latin typeface="+mj-lt"/>
              </a:rPr>
              <a:t>EG 55 (Neubaustandard GEG)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Passivhaus Bestand / Plus Solar</a:t>
            </a:r>
            <a:endParaRPr lang="de-DE" sz="1400" b="1" dirty="0">
              <a:effectLst/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D573297-15DB-0DA7-A501-76C534BE4D34}"/>
              </a:ext>
            </a:extLst>
          </p:cNvPr>
          <p:cNvSpPr txBox="1"/>
          <p:nvPr/>
        </p:nvSpPr>
        <p:spPr>
          <a:xfrm>
            <a:off x="1085826" y="2431121"/>
            <a:ext cx="1008000" cy="3972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46800" tIns="90000" rIns="46800" bIns="90000" rtlCol="0" anchor="ctr" anchorCtr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Teil II. 1-3. 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3BD4D28-CACA-F97F-AE96-ACB5245D9CDD}"/>
              </a:ext>
            </a:extLst>
          </p:cNvPr>
          <p:cNvSpPr/>
          <p:nvPr/>
        </p:nvSpPr>
        <p:spPr>
          <a:xfrm>
            <a:off x="1055686" y="4514962"/>
            <a:ext cx="3312368" cy="870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accent1"/>
                </a:solidFill>
                <a:latin typeface="+mj-lt"/>
              </a:rPr>
              <a:t>Modernisierung zum Energieeffizienzgebäude </a:t>
            </a:r>
            <a:r>
              <a:rPr lang="de-DE" sz="1200" dirty="0">
                <a:solidFill>
                  <a:schemeClr val="accent1"/>
                </a:solidFill>
                <a:latin typeface="+mj-lt"/>
              </a:rPr>
              <a:t>(systemisch)</a:t>
            </a:r>
            <a:br>
              <a:rPr lang="de-DE" sz="1400" b="1" dirty="0">
                <a:solidFill>
                  <a:schemeClr val="accent1"/>
                </a:solidFill>
                <a:latin typeface="+mj-lt"/>
              </a:rPr>
            </a:br>
            <a:endParaRPr lang="de-DE" sz="700" b="1" dirty="0">
              <a:solidFill>
                <a:schemeClr val="accent1"/>
              </a:solidFill>
              <a:latin typeface="+mj-lt"/>
            </a:endParaRPr>
          </a:p>
          <a:p>
            <a:r>
              <a:rPr lang="de-DE" sz="1400" dirty="0">
                <a:solidFill>
                  <a:schemeClr val="accent1"/>
                </a:solidFill>
                <a:latin typeface="+mj-lt"/>
              </a:rPr>
              <a:t>mit 50 – 80% Zuschuss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9D0010C3-51C9-0C80-5DD1-B08DF74D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543" y="2376968"/>
            <a:ext cx="3103133" cy="2085013"/>
          </a:xfrm>
          <a:prstGeom prst="rect">
            <a:avLst/>
          </a:prstGeom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9F267741-6E23-C55B-6FC5-3FB1FDAAFE85}"/>
              </a:ext>
            </a:extLst>
          </p:cNvPr>
          <p:cNvSpPr/>
          <p:nvPr/>
        </p:nvSpPr>
        <p:spPr>
          <a:xfrm>
            <a:off x="4424925" y="5438632"/>
            <a:ext cx="3312368" cy="8706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Baulicher Wärmeschutz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effectLst/>
                <a:latin typeface="+mj-lt"/>
              </a:rPr>
              <a:t>Anlagen Wärmebereitstellung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+mj-lt"/>
              </a:rPr>
              <a:t>Sonstige Anlagentechnik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D6A19AA-9156-E7A8-E85C-9F5E4F5BBCB6}"/>
              </a:ext>
            </a:extLst>
          </p:cNvPr>
          <p:cNvSpPr txBox="1"/>
          <p:nvPr/>
        </p:nvSpPr>
        <p:spPr>
          <a:xfrm>
            <a:off x="4455065" y="2431120"/>
            <a:ext cx="1008000" cy="3972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46800" tIns="90000" rIns="46800" bIns="90000" rtlCol="0" anchor="ctr" anchorCtr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Teil II. 4. </a:t>
            </a:r>
          </a:p>
        </p:txBody>
      </p:sp>
      <p:sp>
        <p:nvSpPr>
          <p:cNvPr id="30" name="Rechteck: abgerundete Ecken 29">
            <a:extLst>
              <a:ext uri="{FF2B5EF4-FFF2-40B4-BE49-F238E27FC236}">
                <a16:creationId xmlns:a16="http://schemas.microsoft.com/office/drawing/2014/main" id="{495945B4-6C65-58F6-9FD4-46B480EAEE9D}"/>
              </a:ext>
            </a:extLst>
          </p:cNvPr>
          <p:cNvSpPr/>
          <p:nvPr/>
        </p:nvSpPr>
        <p:spPr>
          <a:xfrm>
            <a:off x="4424925" y="4514962"/>
            <a:ext cx="3312368" cy="870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chemeClr val="accent1"/>
                </a:solidFill>
                <a:latin typeface="+mj-lt"/>
              </a:rPr>
              <a:t>Einzelmaßnahmen im Bestand</a:t>
            </a:r>
            <a:br>
              <a:rPr lang="de-DE" sz="1400" b="1" dirty="0">
                <a:solidFill>
                  <a:schemeClr val="accent1"/>
                </a:solidFill>
                <a:latin typeface="+mj-lt"/>
              </a:rPr>
            </a:br>
            <a:br>
              <a:rPr lang="de-DE" sz="1400" b="1" dirty="0">
                <a:solidFill>
                  <a:schemeClr val="accent1"/>
                </a:solidFill>
                <a:latin typeface="+mj-lt"/>
              </a:rPr>
            </a:br>
            <a:endParaRPr lang="de-DE" sz="700" b="1" dirty="0">
              <a:solidFill>
                <a:schemeClr val="accent1"/>
              </a:solidFill>
              <a:latin typeface="+mj-lt"/>
            </a:endParaRPr>
          </a:p>
          <a:p>
            <a:r>
              <a:rPr lang="de-DE" sz="1400" dirty="0">
                <a:solidFill>
                  <a:schemeClr val="accent1"/>
                </a:solidFill>
                <a:latin typeface="+mj-lt"/>
              </a:rPr>
              <a:t>mit </a:t>
            </a:r>
            <a:r>
              <a:rPr lang="de-DE" sz="1400" dirty="0">
                <a:solidFill>
                  <a:schemeClr val="accent1"/>
                </a:solidFill>
                <a:effectLst/>
                <a:latin typeface="+mj-lt"/>
              </a:rPr>
              <a:t>3</a:t>
            </a:r>
            <a:r>
              <a:rPr lang="de-DE" sz="1400" dirty="0">
                <a:solidFill>
                  <a:schemeClr val="accent1"/>
                </a:solidFill>
                <a:latin typeface="+mj-lt"/>
              </a:rPr>
              <a:t>0 – 40% Zuschuss </a:t>
            </a:r>
            <a:endParaRPr lang="de-DE" sz="1400" dirty="0">
              <a:solidFill>
                <a:schemeClr val="accent1"/>
              </a:solidFill>
              <a:effectLst/>
              <a:latin typeface="+mj-lt"/>
            </a:endParaRP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8A2AE055-0337-A25C-4EEC-52BA5BA25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bietet die Kommunalrichtlinie Energie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  <a:br>
              <a:rPr lang="de-DE" dirty="0"/>
            </a:br>
            <a:r>
              <a:rPr lang="de-DE" sz="1800" dirty="0">
                <a:solidFill>
                  <a:schemeClr val="accent2"/>
                </a:solidFill>
              </a:rPr>
              <a:t>Klimakommunen können weitere 10% Zuschuss erhalten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3" name="Pfeil: nach links 2">
            <a:hlinkClick r:id="rId7" action="ppaction://hlinksldjump"/>
            <a:extLst>
              <a:ext uri="{FF2B5EF4-FFF2-40B4-BE49-F238E27FC236}">
                <a16:creationId xmlns:a16="http://schemas.microsoft.com/office/drawing/2014/main" id="{19ABA49C-56BB-83A1-1B0B-B5C6DBC95858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57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030131-B3FB-8C54-662F-FB83BB635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Hessische Klimarichtlinie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FDD65C-0872-F9ED-98D4-4C72DAEB1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6" y="1556792"/>
            <a:ext cx="9001127" cy="391964"/>
          </a:xfrm>
        </p:spPr>
        <p:txBody>
          <a:bodyPr/>
          <a:lstStyle/>
          <a:p>
            <a:r>
              <a:rPr lang="de-DE" dirty="0"/>
              <a:t>Zur Förderung von kommunalen Klimaschutz- und </a:t>
            </a:r>
            <a:br>
              <a:rPr lang="de-DE" dirty="0"/>
            </a:br>
            <a:r>
              <a:rPr lang="de-DE" dirty="0"/>
              <a:t>Klimaanpassungsprojekten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6B2A8-D2CA-F183-A58C-CA6A511A9B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2276872"/>
            <a:ext cx="9001125" cy="4031852"/>
          </a:xfrm>
        </p:spPr>
        <p:txBody>
          <a:bodyPr/>
          <a:lstStyle/>
          <a:p>
            <a:pPr marL="0" indent="0">
              <a:buNone/>
            </a:pPr>
            <a:endParaRPr lang="de-DE" sz="400" b="1" dirty="0"/>
          </a:p>
          <a:p>
            <a:pPr marL="0" indent="0">
              <a:buNone/>
            </a:pPr>
            <a:r>
              <a:rPr lang="de-DE" b="1" dirty="0"/>
              <a:t>Ziel: </a:t>
            </a:r>
            <a:r>
              <a:rPr lang="de-DE" dirty="0"/>
              <a:t>Klimapolitische Ziele von Hessen vorantreiben 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D5DEC767-CCC2-0EDE-AE38-72241A40A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407823"/>
              </p:ext>
            </p:extLst>
          </p:nvPr>
        </p:nvGraphicFramePr>
        <p:xfrm>
          <a:off x="1163576" y="2852936"/>
          <a:ext cx="4896544" cy="258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3570090322"/>
                    </a:ext>
                  </a:extLst>
                </a:gridCol>
              </a:tblGrid>
              <a:tr h="399890">
                <a:tc>
                  <a:txBody>
                    <a:bodyPr/>
                    <a:lstStyle/>
                    <a:p>
                      <a:r>
                        <a:rPr lang="de-DE" dirty="0"/>
                        <a:t>Klimaschutzmaßnahmen 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720537"/>
                  </a:ext>
                </a:extLst>
              </a:tr>
              <a:tr h="2185010">
                <a:tc>
                  <a:txBody>
                    <a:bodyPr/>
                    <a:lstStyle/>
                    <a:p>
                      <a:r>
                        <a:rPr lang="de-DE" sz="1600" dirty="0"/>
                        <a:t>Investive Maßnahmen zur Reduzierung der Treibhausgas-Emissionen (auch Photovoltaik)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und Energieeffizienz in Kläranlagen</a:t>
                      </a:r>
                      <a:br>
                        <a:rPr lang="de-DE" sz="1600" dirty="0"/>
                      </a:br>
                      <a:br>
                        <a:rPr lang="de-DE" sz="800" dirty="0"/>
                      </a:br>
                      <a:r>
                        <a:rPr lang="de-DE" sz="1600" b="1" dirty="0"/>
                        <a:t>Förderquote: </a:t>
                      </a:r>
                      <a:r>
                        <a:rPr lang="de-DE" sz="1600" b="0" dirty="0"/>
                        <a:t>40</a:t>
                      </a:r>
                      <a:r>
                        <a:rPr lang="de-DE" sz="1600" dirty="0"/>
                        <a:t> % Standardförderung 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                       75 % als Klima-Kommune</a:t>
                      </a:r>
                      <a:br>
                        <a:rPr lang="de-DE" sz="1600" dirty="0"/>
                      </a:br>
                      <a:endParaRPr lang="de-DE" sz="1600" dirty="0"/>
                    </a:p>
                    <a:p>
                      <a:r>
                        <a:rPr lang="de-DE" sz="1600" b="1" dirty="0"/>
                        <a:t>Min-/Max:       </a:t>
                      </a:r>
                      <a:r>
                        <a:rPr lang="de-DE" sz="1600" dirty="0"/>
                        <a:t>6.000 – 250.000 € 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                       200.000 € Komm. Unternehmen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5869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B708264-3D73-ABE0-4EB0-87BFB7753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0583"/>
              </p:ext>
            </p:extLst>
          </p:nvPr>
        </p:nvGraphicFramePr>
        <p:xfrm>
          <a:off x="6196595" y="2852936"/>
          <a:ext cx="511256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3570090322"/>
                    </a:ext>
                  </a:extLst>
                </a:gridCol>
              </a:tblGrid>
              <a:tr h="395153">
                <a:tc>
                  <a:txBody>
                    <a:bodyPr/>
                    <a:lstStyle/>
                    <a:p>
                      <a:r>
                        <a:rPr lang="de-DE" dirty="0"/>
                        <a:t>Klimaanpassungsmaßnahmen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720537"/>
                  </a:ext>
                </a:extLst>
              </a:tr>
              <a:tr h="2197135">
                <a:tc>
                  <a:txBody>
                    <a:bodyPr/>
                    <a:lstStyle/>
                    <a:p>
                      <a:pPr lvl="0"/>
                      <a:r>
                        <a:rPr lang="de-DE" sz="1600" dirty="0"/>
                        <a:t>Investive Maßnahmen zur Begrenzung der negativen Auswirkungen des Klimawandels </a:t>
                      </a:r>
                      <a:r>
                        <a:rPr lang="de-DE" sz="1600" b="0" dirty="0"/>
                        <a:t>und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dirty="0"/>
                        <a:t>Studien und Analysen zu Klimaanpassungsbedarfen </a:t>
                      </a:r>
                      <a:br>
                        <a:rPr lang="de-DE" sz="1600" dirty="0"/>
                      </a:br>
                      <a:br>
                        <a:rPr lang="de-DE" sz="1100" dirty="0"/>
                      </a:br>
                      <a:r>
                        <a:rPr lang="de-DE" sz="1600" b="1" dirty="0"/>
                        <a:t>Förderquote: </a:t>
                      </a:r>
                      <a:r>
                        <a:rPr lang="de-DE" sz="1600" b="0" dirty="0"/>
                        <a:t>40</a:t>
                      </a:r>
                      <a:r>
                        <a:rPr lang="de-DE" sz="1600" dirty="0"/>
                        <a:t> % Standardförderung </a:t>
                      </a:r>
                      <a:br>
                        <a:rPr lang="de-DE" sz="1600" dirty="0"/>
                      </a:br>
                      <a:r>
                        <a:rPr lang="de-DE" sz="1600" dirty="0"/>
                        <a:t>                       75 % als Klima-Kommune</a:t>
                      </a:r>
                      <a:br>
                        <a:rPr lang="de-DE" sz="1600" dirty="0"/>
                      </a:br>
                      <a:endParaRPr lang="de-DE" sz="1400" dirty="0"/>
                    </a:p>
                    <a:p>
                      <a:r>
                        <a:rPr lang="de-DE" sz="1600" b="1" dirty="0"/>
                        <a:t>Min-/Max:      </a:t>
                      </a:r>
                      <a:r>
                        <a:rPr lang="de-DE" sz="1600" dirty="0"/>
                        <a:t>6.000 – 250.000 € / 200.000 €</a:t>
                      </a:r>
                    </a:p>
                    <a:p>
                      <a:r>
                        <a:rPr lang="de-DE" sz="1600" dirty="0"/>
                        <a:t>                       6.000 – 100.000 € (Studien &amp; Analysen)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25869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B441B77D-40F8-6A97-FCD1-9AD226691BEC}"/>
              </a:ext>
            </a:extLst>
          </p:cNvPr>
          <p:cNvSpPr txBox="1"/>
          <p:nvPr/>
        </p:nvSpPr>
        <p:spPr>
          <a:xfrm>
            <a:off x="1163576" y="5477727"/>
            <a:ext cx="489654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Voraussetzung: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Bestandteil eines Klimaschutz-konzeptes oder Aktionsplanes. Es müssen Maßnahmenpakete gebildet werden.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A19BC7-27F2-DD77-BBDF-8F272D46EA3C}"/>
              </a:ext>
            </a:extLst>
          </p:cNvPr>
          <p:cNvSpPr txBox="1"/>
          <p:nvPr/>
        </p:nvSpPr>
        <p:spPr>
          <a:xfrm>
            <a:off x="6196593" y="5477728"/>
            <a:ext cx="511256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Weitere Förderung u.a.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für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Lastenräder-Verleih und kommunale Förderung zur Haus- und Hofbegrünung durch Privatpersonen 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2554CBE-9C06-4539-6BFD-DF16367776F7}"/>
              </a:ext>
            </a:extLst>
          </p:cNvPr>
          <p:cNvSpPr/>
          <p:nvPr/>
        </p:nvSpPr>
        <p:spPr>
          <a:xfrm>
            <a:off x="7508721" y="246380"/>
            <a:ext cx="2488312" cy="3919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46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Zuschussprogramm</a:t>
            </a:r>
          </a:p>
        </p:txBody>
      </p:sp>
      <p:sp>
        <p:nvSpPr>
          <p:cNvPr id="8" name="Pfeil: nach links 7">
            <a:hlinkClick r:id="rId3" action="ppaction://hlinksldjump"/>
            <a:extLst>
              <a:ext uri="{FF2B5EF4-FFF2-40B4-BE49-F238E27FC236}">
                <a16:creationId xmlns:a16="http://schemas.microsoft.com/office/drawing/2014/main" id="{57630237-0326-BE3B-EB20-FC23A63F6CE8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88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CF7EE4-5461-4D38-EC20-AF0EE1B00E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Anpassung an den Klimawandel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D3D667-15F6-8410-081B-2160FD04DD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planen und finanzieren mit der hessische Klimarichtlinie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E74759-E565-711E-0620-39C537F07C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2180492"/>
            <a:ext cx="9001125" cy="4128232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Investive Maßnahmen (Positivliste)</a:t>
            </a:r>
            <a:endParaRPr lang="de-DE" sz="1800" b="1" dirty="0">
              <a:solidFill>
                <a:schemeClr val="tx1"/>
              </a:solidFill>
            </a:endParaRPr>
          </a:p>
          <a:p>
            <a:pPr lvl="1"/>
            <a:r>
              <a:rPr lang="de-DE" b="1" dirty="0"/>
              <a:t>Entsiegelung/Begrünung/Beschattung </a:t>
            </a:r>
            <a:br>
              <a:rPr lang="de-DE" b="1" dirty="0"/>
            </a:br>
            <a:r>
              <a:rPr lang="de-DE" dirty="0"/>
              <a:t>öffentlicher Flächen, an Dächern oder Fassaden öffentlicher Gebäude, </a:t>
            </a:r>
          </a:p>
          <a:p>
            <a:pPr lvl="1"/>
            <a:r>
              <a:rPr lang="de-DE" dirty="0"/>
              <a:t>Dezentrales </a:t>
            </a:r>
            <a:r>
              <a:rPr lang="de-DE" b="1" dirty="0"/>
              <a:t>Rückhalten und Sammeln von Niederschlagswasser</a:t>
            </a:r>
            <a:r>
              <a:rPr lang="de-DE" dirty="0"/>
              <a:t>, </a:t>
            </a:r>
          </a:p>
          <a:p>
            <a:pPr lvl="1"/>
            <a:r>
              <a:rPr lang="de-DE" b="1" dirty="0"/>
              <a:t>Freihalteeinrichtungen an der Verrohrung </a:t>
            </a:r>
            <a:r>
              <a:rPr lang="de-DE" dirty="0"/>
              <a:t>und </a:t>
            </a:r>
            <a:r>
              <a:rPr lang="de-DE" b="1" dirty="0"/>
              <a:t>Schaffung innerörtlicher Wasserflächen </a:t>
            </a:r>
            <a:r>
              <a:rPr lang="de-DE" dirty="0"/>
              <a:t>an Fließgewässern, </a:t>
            </a:r>
          </a:p>
          <a:p>
            <a:pPr lvl="1"/>
            <a:r>
              <a:rPr lang="de-DE" dirty="0"/>
              <a:t>Innerstädtischer Ausbau Trinkbrunnennetz.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tx1"/>
                </a:solidFill>
              </a:rPr>
              <a:t>Analysen und Studien</a:t>
            </a:r>
          </a:p>
          <a:p>
            <a:pPr lvl="1"/>
            <a:r>
              <a:rPr lang="de-DE" b="1" dirty="0"/>
              <a:t>Gefährdungsanalyse</a:t>
            </a:r>
            <a:r>
              <a:rPr lang="de-DE" dirty="0"/>
              <a:t> zur Identifikation von Anpassungsbedarfen,</a:t>
            </a:r>
          </a:p>
          <a:p>
            <a:pPr lvl="1"/>
            <a:r>
              <a:rPr lang="de-DE" dirty="0"/>
              <a:t>modellgestützte </a:t>
            </a:r>
            <a:r>
              <a:rPr lang="de-DE" b="1" dirty="0"/>
              <a:t>Klimaanalyse von Kaltluft- und Flurwindsystemen </a:t>
            </a:r>
            <a:r>
              <a:rPr lang="de-DE" dirty="0"/>
              <a:t>(klimarelevante Flächen identifizieren, Bebauungsgrenzen festlegen)</a:t>
            </a:r>
          </a:p>
          <a:p>
            <a:pPr lvl="1"/>
            <a:r>
              <a:rPr lang="de-DE" b="1" dirty="0"/>
              <a:t>Simulation/ Analyse der Abflusswege </a:t>
            </a:r>
            <a:r>
              <a:rPr lang="de-DE" dirty="0"/>
              <a:t>bei Starkniederschlägen </a:t>
            </a:r>
            <a:br>
              <a:rPr lang="de-DE" dirty="0"/>
            </a:br>
            <a:r>
              <a:rPr lang="de-DE" dirty="0"/>
              <a:t>(Maßnahmen zur Minderung von Schäden identifizieren, vorbeugen…)</a:t>
            </a:r>
          </a:p>
          <a:p>
            <a:endParaRPr lang="de-DE" dirty="0"/>
          </a:p>
        </p:txBody>
      </p:sp>
      <p:sp>
        <p:nvSpPr>
          <p:cNvPr id="6" name="Pfeil: nach links 5">
            <a:hlinkClick r:id="rId2" action="ppaction://hlinksldjump"/>
            <a:extLst>
              <a:ext uri="{FF2B5EF4-FFF2-40B4-BE49-F238E27FC236}">
                <a16:creationId xmlns:a16="http://schemas.microsoft.com/office/drawing/2014/main" id="{76F0B3EE-E6D2-3D57-0818-E8CC1BA3CA66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73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5F969D1-014C-8843-95AB-A323E6C46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4323"/>
          <a:stretch/>
        </p:blipFill>
        <p:spPr>
          <a:xfrm>
            <a:off x="1133569" y="3865559"/>
            <a:ext cx="5565995" cy="268748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084128-3A53-38E3-393D-895D92E512CD}"/>
              </a:ext>
            </a:extLst>
          </p:cNvPr>
          <p:cNvSpPr txBox="1"/>
          <p:nvPr/>
        </p:nvSpPr>
        <p:spPr>
          <a:xfrm>
            <a:off x="5311317" y="6168336"/>
            <a:ext cx="2182090" cy="525098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Foto: Markus Feger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1201CC-27C3-E72D-FB22-17C939ACA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Beispiel Förderung PV-Anlagen zur Eigenstromnutzung auf kommunalen Gebäuden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1F85B7-E814-8A7E-3CC2-720E4069066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Förderfähig über die </a:t>
            </a:r>
            <a:r>
              <a:rPr lang="de-DE" b="1" dirty="0"/>
              <a:t>Hessische Klimarichtlinie </a:t>
            </a:r>
          </a:p>
          <a:p>
            <a:r>
              <a:rPr lang="de-DE" b="1" dirty="0"/>
              <a:t>Förderfähige Maßnahmen</a:t>
            </a:r>
            <a:r>
              <a:rPr lang="de-DE" dirty="0"/>
              <a:t>: Photovoltaikanlagen auf kommunalen NWG inkl. Batteriespeicher (mindestens 180 Vollladezyklen im Jahr) </a:t>
            </a:r>
          </a:p>
          <a:p>
            <a:r>
              <a:rPr lang="de-DE" dirty="0"/>
              <a:t>70-80 % des erzeugten Stroms müssen jährlich selbst verbraucht werden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Pfeil: nach links 2">
            <a:hlinkClick r:id="rId3" action="ppaction://hlinksldjump"/>
            <a:extLst>
              <a:ext uri="{FF2B5EF4-FFF2-40B4-BE49-F238E27FC236}">
                <a16:creationId xmlns:a16="http://schemas.microsoft.com/office/drawing/2014/main" id="{0565583B-6959-A73A-145B-96AE36435CEB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90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D1F72AA-D294-54D2-014D-25117AB4B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9001127" cy="492891"/>
          </a:xfrm>
        </p:spPr>
        <p:txBody>
          <a:bodyPr/>
          <a:lstStyle/>
          <a:p>
            <a:r>
              <a:rPr lang="de-DE" sz="2800" dirty="0"/>
              <a:t>Projektbeispiele Klimaschutz- und Klimaanpassung</a:t>
            </a:r>
          </a:p>
          <a:p>
            <a:endParaRPr lang="de-DE" sz="28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AE1BA2E-16FE-4089-E7E2-DF45BD0B59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FB100C6-AE96-66DA-75ED-806649A91CA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E61F1E75-F07A-2065-CBD8-D323CCF98020}"/>
              </a:ext>
            </a:extLst>
          </p:cNvPr>
          <p:cNvGraphicFramePr>
            <a:graphicFrameLocks noGrp="1"/>
          </p:cNvGraphicFramePr>
          <p:nvPr/>
        </p:nvGraphicFramePr>
        <p:xfrm>
          <a:off x="1055687" y="1549298"/>
          <a:ext cx="9506272" cy="47764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6331">
                  <a:extLst>
                    <a:ext uri="{9D8B030D-6E8A-4147-A177-3AD203B41FA5}">
                      <a16:colId xmlns:a16="http://schemas.microsoft.com/office/drawing/2014/main" val="1028937837"/>
                    </a:ext>
                  </a:extLst>
                </a:gridCol>
                <a:gridCol w="6559086">
                  <a:extLst>
                    <a:ext uri="{9D8B030D-6E8A-4147-A177-3AD203B41FA5}">
                      <a16:colId xmlns:a16="http://schemas.microsoft.com/office/drawing/2014/main" val="3833501288"/>
                    </a:ext>
                  </a:extLst>
                </a:gridCol>
                <a:gridCol w="1560855">
                  <a:extLst>
                    <a:ext uri="{9D8B030D-6E8A-4147-A177-3AD203B41FA5}">
                      <a16:colId xmlns:a16="http://schemas.microsoft.com/office/drawing/2014/main" val="817572543"/>
                    </a:ext>
                  </a:extLst>
                </a:gridCol>
              </a:tblGrid>
              <a:tr h="199952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Antragsteller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Projekt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Fördersumme</a:t>
                      </a:r>
                      <a:endParaRPr lang="de-DE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563016167"/>
                  </a:ext>
                </a:extLst>
              </a:tr>
              <a:tr h="394125">
                <a:tc gridSpan="3">
                  <a:txBody>
                    <a:bodyPr/>
                    <a:lstStyle/>
                    <a:p>
                      <a:pPr algn="l" rtl="0" fontAlgn="t"/>
                      <a:br>
                        <a:rPr lang="de-DE" sz="1400" b="0" u="sng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de-DE" sz="1400" b="0" u="sng" strike="noStrike" dirty="0">
                          <a:solidFill>
                            <a:schemeClr val="tx2"/>
                          </a:solidFill>
                          <a:effectLst/>
                        </a:rPr>
                        <a:t>1. Maßnahmenpakete Klimaschutz – Beispiele</a:t>
                      </a:r>
                      <a:endParaRPr lang="de-DE" sz="1400" b="0" i="0" u="sng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292550"/>
                  </a:ext>
                </a:extLst>
              </a:tr>
              <a:tr h="394125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Großenlüder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Optimierung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der Biologie der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Kläranlage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de-DE" sz="140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Lüdertal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und Modernisierung der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Mess- und Regeltechnik</a:t>
                      </a:r>
                      <a:endParaRPr lang="de-DE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181.000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602427271"/>
                  </a:ext>
                </a:extLst>
              </a:tr>
              <a:tr h="199952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Battenberg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Trinkwasserversorgung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und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Gebäudedämmung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484753419"/>
                  </a:ext>
                </a:extLst>
              </a:tr>
              <a:tr h="394125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Ebersburg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Errichtung einer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PV-Anlage und Stromspeicher 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für die Energieversorgung der Gemeindeverwaltung sowie einer </a:t>
                      </a:r>
                      <a:r>
                        <a:rPr lang="de-DE" sz="1400" b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Holzpelletanlage</a:t>
                      </a:r>
                      <a:endParaRPr lang="de-DE" sz="14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70.440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157916988"/>
                  </a:ext>
                </a:extLst>
              </a:tr>
              <a:tr h="394125">
                <a:tc gridSpan="3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br>
                        <a:rPr lang="de-DE" sz="1400" b="0" u="sng" strike="noStrike" kern="12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de-DE" sz="1400" b="0" u="sng" strike="noStrike" kern="1200" dirty="0">
                          <a:solidFill>
                            <a:schemeClr val="tx2"/>
                          </a:solidFill>
                          <a:effectLst/>
                        </a:rPr>
                        <a:t>2.a) Investive Klimaanpassungsmaßnahmen – Beispiele</a:t>
                      </a:r>
                      <a:endParaRPr lang="de-DE" sz="1400" b="0" u="sng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741475"/>
                  </a:ext>
                </a:extLst>
              </a:tr>
              <a:tr h="199952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Kassel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Straßenraumbegrünung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im Bereich Holländische Straße (Hauptverkehrsstraße)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250.000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849385440"/>
                  </a:ext>
                </a:extLst>
              </a:tr>
              <a:tr h="394125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Ldkr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Darmstadt-Dieburg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Neuinstallation von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Sonnenschutz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, Nachrüsten der Fassade mit </a:t>
                      </a:r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zu öffnenden Oberlichtern 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an einem Schulgebäude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94.000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78657825"/>
                  </a:ext>
                </a:extLst>
              </a:tr>
              <a:tr h="394125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Neu-Isenburg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Dachbegrünung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des Erweiterungsbaus des Dienstleistungsbetriebes der Stadt Neu-Isenburg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153770341"/>
                  </a:ext>
                </a:extLst>
              </a:tr>
              <a:tr h="214348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Waldems-</a:t>
                      </a:r>
                      <a:r>
                        <a:rPr lang="de-DE" sz="1400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Esch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Regenrückhaltebecken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Bermbach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55.000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354966761"/>
                  </a:ext>
                </a:extLst>
              </a:tr>
              <a:tr h="394125">
                <a:tc gridSpan="3"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br>
                        <a:rPr lang="de-DE" sz="1400" b="0" u="sng" strike="noStrike" kern="12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de-DE" sz="1400" b="0" u="sng" strike="noStrike" kern="1200" dirty="0">
                          <a:solidFill>
                            <a:schemeClr val="tx2"/>
                          </a:solidFill>
                          <a:effectLst/>
                        </a:rPr>
                        <a:t>2.b) Studien und Analysen- Beispiele</a:t>
                      </a:r>
                      <a:endParaRPr lang="de-DE" sz="1400" b="0" u="sng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411940"/>
                  </a:ext>
                </a:extLst>
              </a:tr>
              <a:tr h="394125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>
                          <a:solidFill>
                            <a:schemeClr val="tx2"/>
                          </a:solidFill>
                          <a:effectLst/>
                        </a:rPr>
                        <a:t>Kassel</a:t>
                      </a:r>
                      <a:endParaRPr lang="de-DE" sz="14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Gefährdungsanalyse durch Starkregenereignisse </a:t>
                      </a:r>
                      <a:r>
                        <a:rPr lang="de-DE" sz="14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→ Analyse der Abflusswege 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und der Überflutungsgefährdung bei Starkregen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94.500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729973253"/>
                  </a:ext>
                </a:extLst>
              </a:tr>
              <a:tr h="352382"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u="none" strike="noStrike">
                          <a:solidFill>
                            <a:schemeClr val="tx2"/>
                          </a:solidFill>
                          <a:effectLst/>
                        </a:rPr>
                        <a:t>Marburg</a:t>
                      </a:r>
                      <a:endParaRPr lang="de-DE" sz="1400" b="0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de-DE" sz="14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Stadtklimaanalyse</a:t>
                      </a:r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→ Modellierung der aktuellen thermischen Verhältnisse im Stadtgebiet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de-DE" sz="14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100.000 Euro</a:t>
                      </a:r>
                      <a:endParaRPr lang="de-DE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645595634"/>
                  </a:ext>
                </a:extLst>
              </a:tr>
            </a:tbl>
          </a:graphicData>
        </a:graphic>
      </p:graphicFrame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4D981FA9-ED93-0564-2D3F-EE494F59DC5B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4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AB26A-62E3-026D-95D8-6EC19F5CC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6CFF537-99FC-6F69-ACDF-3A9A48679F61}"/>
              </a:ext>
            </a:extLst>
          </p:cNvPr>
          <p:cNvSpPr txBox="1"/>
          <p:nvPr/>
        </p:nvSpPr>
        <p:spPr>
          <a:xfrm>
            <a:off x="1185630" y="2034659"/>
            <a:ext cx="9122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</a:rPr>
              <a:t>Weitere Informationen zu Förderung / Fördermitteln:</a:t>
            </a:r>
          </a:p>
        </p:txBody>
      </p:sp>
      <p:sp>
        <p:nvSpPr>
          <p:cNvPr id="5" name="Pfeil: nach links 4">
            <a:hlinkClick r:id="rId2" action="ppaction://hlinksldjump"/>
            <a:extLst>
              <a:ext uri="{FF2B5EF4-FFF2-40B4-BE49-F238E27FC236}">
                <a16:creationId xmlns:a16="http://schemas.microsoft.com/office/drawing/2014/main" id="{E291F5C2-3003-7071-F9DA-CC6E19C2D052}"/>
              </a:ext>
            </a:extLst>
          </p:cNvPr>
          <p:cNvSpPr/>
          <p:nvPr/>
        </p:nvSpPr>
        <p:spPr>
          <a:xfrm>
            <a:off x="11336407" y="1347525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6132EB10-6799-F860-A420-045F6A395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08" y="2831897"/>
            <a:ext cx="4420898" cy="29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8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EBC4-1D66-8696-88DD-6FBF7227D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4A96DDA-F1CC-7C80-989A-6E799E2C30D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992B8D-A292-BBF3-B521-18F655669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765444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Infrastruktur</a:t>
            </a:r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7DB6330F-AA5A-DCCA-CA55-D6276E0BBB68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2" name="Grafik 1" descr="Stadt Silhouette">
            <a:extLst>
              <a:ext uri="{FF2B5EF4-FFF2-40B4-BE49-F238E27FC236}">
                <a16:creationId xmlns:a16="http://schemas.microsoft.com/office/drawing/2014/main" id="{3180FFD2-D41C-A809-CD0B-6ED2246C1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062" y="1824691"/>
            <a:ext cx="2295448" cy="2313717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6DA571E-2E80-8E70-6163-AD1FB5A76252}"/>
              </a:ext>
            </a:extLst>
          </p:cNvPr>
          <p:cNvSpPr/>
          <p:nvPr/>
        </p:nvSpPr>
        <p:spPr>
          <a:xfrm>
            <a:off x="1055688" y="4629379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Holzbauoffensive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600F5F2E-D4B8-4B84-6926-8ACCFA37FEDF}"/>
              </a:ext>
            </a:extLst>
          </p:cNvPr>
          <p:cNvSpPr/>
          <p:nvPr/>
        </p:nvSpPr>
        <p:spPr>
          <a:xfrm>
            <a:off x="4594361" y="4595091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LED- Straßenbeleuchtung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5A80B2E-69CF-384D-CE27-1E32FDEEC14D}"/>
              </a:ext>
            </a:extLst>
          </p:cNvPr>
          <p:cNvSpPr/>
          <p:nvPr/>
        </p:nvSpPr>
        <p:spPr>
          <a:xfrm>
            <a:off x="8060297" y="4595091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Kommunales Energiemanagement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3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95DB8F3-DBD9-9658-958E-BE79462E8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Grundlagen</a:t>
            </a:r>
          </a:p>
        </p:txBody>
      </p:sp>
    </p:spTree>
    <p:extLst>
      <p:ext uri="{BB962C8B-B14F-4D97-AF65-F5344CB8AC3E}">
        <p14:creationId xmlns:p14="http://schemas.microsoft.com/office/powerpoint/2010/main" val="9501151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7B9A34A-E8C0-228C-4090-6C47F1438C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Holzbauoffensive Hessen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11DC1D-B7FE-0823-2FAB-CDCABFF75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Eine wegweisende Initiative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83CAB6-61C4-6050-0056-7459FC94F70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216776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Kurzbeschreibung: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dirty="0"/>
              <a:t>Initiative des Landes Hessen in enger Zusammenarbeit mit der LEA Hessen, der Architekten- und </a:t>
            </a:r>
            <a:r>
              <a:rPr lang="de-DE" dirty="0" err="1"/>
              <a:t>Stadtplanerkammer</a:t>
            </a:r>
            <a:r>
              <a:rPr lang="de-DE" dirty="0"/>
              <a:t> Hessen (AKH) sowie der Initiative pro </a:t>
            </a:r>
            <a:r>
              <a:rPr lang="de-DE" dirty="0" err="1"/>
              <a:t>holzbau</a:t>
            </a:r>
            <a:r>
              <a:rPr lang="de-DE" dirty="0"/>
              <a:t> </a:t>
            </a:r>
            <a:r>
              <a:rPr lang="de-DE" dirty="0" err="1"/>
              <a:t>hessen</a:t>
            </a:r>
            <a:r>
              <a:rPr lang="de-DE" dirty="0"/>
              <a:t> (</a:t>
            </a:r>
            <a:r>
              <a:rPr lang="de-DE" dirty="0" err="1"/>
              <a:t>phh</a:t>
            </a:r>
            <a:r>
              <a:rPr lang="de-DE" dirty="0"/>
              <a:t>). Die Initiative fördert Nachhaltigkeit und Umweltschutz, unterstützt die lokale Wirtschaft und bringt Innovation in das Bauwesen.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b="1" dirty="0"/>
              <a:t>Zielgruppe: </a:t>
            </a:r>
            <a:r>
              <a:rPr lang="de-DE" dirty="0"/>
              <a:t>Kommunen und öffentliche Einrichtungen, Privatpersonen und Bauherren, Bauunternehmen</a:t>
            </a:r>
          </a:p>
          <a:p>
            <a:pPr marL="0" indent="0">
              <a:buNone/>
            </a:pPr>
            <a:r>
              <a:rPr lang="de-DE" b="1" dirty="0"/>
              <a:t>Ziele: </a:t>
            </a:r>
          </a:p>
          <a:p>
            <a:r>
              <a:rPr lang="de-DE" dirty="0"/>
              <a:t>Förderung des Einsatzes von Holz als Baustoff</a:t>
            </a:r>
          </a:p>
          <a:p>
            <a:r>
              <a:rPr lang="de-DE" dirty="0"/>
              <a:t>Stärkung der Nutzung regionaler Holzressourcen</a:t>
            </a:r>
          </a:p>
          <a:p>
            <a:r>
              <a:rPr lang="de-DE" dirty="0"/>
              <a:t>Bedeutender Beitrag zur CO2-Reduktion im Bausektor</a:t>
            </a:r>
          </a:p>
        </p:txBody>
      </p:sp>
      <p:sp>
        <p:nvSpPr>
          <p:cNvPr id="6" name="Pfeil: nach links 5">
            <a:hlinkClick r:id="rId2" action="ppaction://hlinksldjump"/>
            <a:extLst>
              <a:ext uri="{FF2B5EF4-FFF2-40B4-BE49-F238E27FC236}">
                <a16:creationId xmlns:a16="http://schemas.microsoft.com/office/drawing/2014/main" id="{071478B7-3F7A-F4E3-AF4D-2ED0A4152024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6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62AA3DB-9E57-6BBD-3501-340C2D78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892"/>
          <a:stretch>
            <a:fillRect/>
          </a:stretch>
        </p:blipFill>
        <p:spPr>
          <a:xfrm>
            <a:off x="7579580" y="2424967"/>
            <a:ext cx="4308119" cy="2255715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DA6BA3F-B7B4-7551-9927-7A28516D7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908720"/>
            <a:ext cx="5729674" cy="492891"/>
          </a:xfrm>
        </p:spPr>
        <p:txBody>
          <a:bodyPr/>
          <a:lstStyle/>
          <a:p>
            <a:r>
              <a:rPr lang="de-DE" dirty="0"/>
              <a:t>Holzbauoffensive Hessen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8D466-3243-2C13-5C74-D019563943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Die Angebote der LEA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403055-2B1B-DC54-1A0C-80E903531A8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sz="1600" dirty="0"/>
              <a:t>Geschäftsstelle: Ansprechpartnerin für Ihre Anliegen</a:t>
            </a:r>
          </a:p>
          <a:p>
            <a:r>
              <a:rPr lang="de-DE" sz="1600" dirty="0">
                <a:solidFill>
                  <a:srgbClr val="000000"/>
                </a:solidFill>
              </a:rPr>
              <a:t>Sprechstunde „Holzbau in der Praxis“</a:t>
            </a:r>
          </a:p>
          <a:p>
            <a:r>
              <a:rPr lang="de-DE" sz="1600" dirty="0"/>
              <a:t>Beratungs- und Schulungsangebot (LEA, AKH und </a:t>
            </a:r>
            <a:r>
              <a:rPr lang="de-DE" sz="1600" dirty="0" err="1"/>
              <a:t>phh</a:t>
            </a:r>
            <a:r>
              <a:rPr lang="de-DE" sz="1600" dirty="0"/>
              <a:t>)</a:t>
            </a:r>
          </a:p>
          <a:p>
            <a:r>
              <a:rPr lang="de-DE" sz="1600" dirty="0">
                <a:solidFill>
                  <a:srgbClr val="000000"/>
                </a:solidFill>
              </a:rPr>
              <a:t>Vernetzung mit holzbauerfahrenen Ratgeber-Kommunen</a:t>
            </a:r>
            <a:endParaRPr lang="de-DE" sz="1600" dirty="0"/>
          </a:p>
          <a:p>
            <a:r>
              <a:rPr lang="de-DE" sz="1600" dirty="0">
                <a:solidFill>
                  <a:srgbClr val="000000"/>
                </a:solidFill>
              </a:rPr>
              <a:t>Handreichungen und Best Practice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dirty="0">
                <a:solidFill>
                  <a:schemeClr val="tx2"/>
                </a:solidFill>
              </a:rPr>
              <a:t>Die Geschäftsstelle ist telefonisch erreichbar: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2"/>
                </a:solidFill>
              </a:rPr>
              <a:t>Mo.-Do. 09:00 – 16:00 Uhr und Fr. 09:00 – 14:00 Uhr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2"/>
                </a:solidFill>
              </a:rPr>
              <a:t>0611 / 95017 – 8460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2"/>
                </a:solidFill>
                <a:hlinkClick r:id="rId3"/>
              </a:rPr>
              <a:t>info@holzbauoffensive-hessen.de</a:t>
            </a:r>
            <a:endParaRPr lang="de-DE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sz="1600" dirty="0">
                <a:hlinkClick r:id="rId4"/>
              </a:rPr>
              <a:t>Holzbauoffensive Hessen </a:t>
            </a:r>
            <a:endParaRPr lang="de-DE" sz="16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dirty="0"/>
          </a:p>
        </p:txBody>
      </p:sp>
      <p:sp>
        <p:nvSpPr>
          <p:cNvPr id="2" name="Pfeil: nach links 1">
            <a:hlinkClick r:id="rId5" action="ppaction://hlinksldjump"/>
            <a:extLst>
              <a:ext uri="{FF2B5EF4-FFF2-40B4-BE49-F238E27FC236}">
                <a16:creationId xmlns:a16="http://schemas.microsoft.com/office/drawing/2014/main" id="{5DD70CC0-B4FE-7342-FE49-BB559A9D95C7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2FB07F4-640A-8E5A-56C5-0B9D46FEF21A}"/>
              </a:ext>
            </a:extLst>
          </p:cNvPr>
          <p:cNvSpPr/>
          <p:nvPr/>
        </p:nvSpPr>
        <p:spPr>
          <a:xfrm>
            <a:off x="1055686" y="3552825"/>
            <a:ext cx="758873" cy="1009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008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7420-D634-30C4-FE47-77BF30A55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C76609-7D15-12FB-D7E5-0F54BEA485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674050"/>
            <a:ext cx="9001126" cy="999813"/>
          </a:xfrm>
        </p:spPr>
        <p:txBody>
          <a:bodyPr/>
          <a:lstStyle/>
          <a:p>
            <a:r>
              <a:rPr lang="de-DE" dirty="0"/>
              <a:t>Kommunales Energiemanagement (KEM)</a:t>
            </a:r>
            <a:endParaRPr lang="de-DE" b="0" dirty="0"/>
          </a:p>
          <a:p>
            <a:r>
              <a:rPr lang="de-DE" sz="2000" b="0" dirty="0">
                <a:solidFill>
                  <a:schemeClr val="tx1"/>
                </a:solidFill>
              </a:rPr>
              <a:t>Der Fahrplan für energieeffiziente kommunale Liegenschaften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3DAD3A-A95C-A3C2-9BF3-5C5211C2C7BC}"/>
              </a:ext>
            </a:extLst>
          </p:cNvPr>
          <p:cNvSpPr txBox="1">
            <a:spLocks/>
          </p:cNvSpPr>
          <p:nvPr/>
        </p:nvSpPr>
        <p:spPr>
          <a:xfrm>
            <a:off x="385372" y="1789752"/>
            <a:ext cx="11161240" cy="46552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800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Kurzbeschreibung: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KEM bringt Systematik in die energetischen Verbräuche der kommunalen Liegenschaften, Gebäude mit besonders hohen Verbräuchen werden identifiziert, überprüft und ggf. bereits durch geringinvestive Maßnahmen signifikant optimiert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bereits mit geringinvestiven Maßnahmen werden Energieeinsparungen von 15% bis 20% erzielt, bereits Kommunen mit 20.000 Einwohnern können eine dauerhafte Entlastung des kommunalen Haushalts von 90.000 € bis 120.000 € im Jahr erreichen 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Meldepflichten bzgl. Energieverbräuchen lassen sich einfach erfüllen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de-DE" sz="1800" dirty="0">
                <a:solidFill>
                  <a:schemeClr val="bg2">
                    <a:lumMod val="10000"/>
                  </a:schemeClr>
                </a:solidFill>
                <a:cs typeface="Arial"/>
              </a:rPr>
              <a:t>Identifizierung von potenziellen öffentlichen Ankerkunden für neue Wärmenetze und ergänzt somit die Kommunale Wärmeplanung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sz="1800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Ziel:</a:t>
            </a:r>
            <a:r>
              <a:rPr lang="de-DE" sz="2000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 </a:t>
            </a:r>
            <a:r>
              <a:rPr lang="de-DE" sz="1800" b="0" dirty="0">
                <a:solidFill>
                  <a:schemeClr val="bg2">
                    <a:lumMod val="10000"/>
                  </a:schemeClr>
                </a:solidFill>
                <a:cs typeface="Arial"/>
              </a:rPr>
              <a:t>Möglichst viele Kommunen in Hessen bei der Einführung von KEM unterstützen</a:t>
            </a:r>
          </a:p>
        </p:txBody>
      </p:sp>
      <p:sp>
        <p:nvSpPr>
          <p:cNvPr id="4" name="Pfeil: nach links 3">
            <a:hlinkClick r:id="rId3" action="ppaction://hlinksldjump"/>
            <a:extLst>
              <a:ext uri="{FF2B5EF4-FFF2-40B4-BE49-F238E27FC236}">
                <a16:creationId xmlns:a16="http://schemas.microsoft.com/office/drawing/2014/main" id="{23A7D046-D274-D79E-19A5-D6529C794DD1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78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5C1F52-0D58-0556-520C-3B17EF5E93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Ziele des kommunalen Energiemanagements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C1370-5099-CF6A-C488-5E3D5DCC5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Benefits eines Energiemanagementsystems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25B689-A799-EBBD-DF69-7607F61F032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048DCD-86C9-BEB3-C73B-9151FDCD1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76" y="1989138"/>
            <a:ext cx="10168647" cy="40488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BD9F5E-2C1B-E37A-2017-A13DAA3295CF}"/>
              </a:ext>
            </a:extLst>
          </p:cNvPr>
          <p:cNvSpPr txBox="1"/>
          <p:nvPr/>
        </p:nvSpPr>
        <p:spPr>
          <a:xfrm>
            <a:off x="1286483" y="5928401"/>
            <a:ext cx="609437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000" dirty="0"/>
              <a:t>Quelle: </a:t>
            </a:r>
            <a:r>
              <a:rPr lang="de-DE" sz="1000" dirty="0">
                <a:hlinkClick r:id="rId4"/>
              </a:rPr>
              <a:t>IHK Arnsberg 2021</a:t>
            </a:r>
            <a:endParaRPr lang="de-DE" sz="1000" dirty="0"/>
          </a:p>
        </p:txBody>
      </p:sp>
      <p:sp>
        <p:nvSpPr>
          <p:cNvPr id="5" name="Pfeil: nach links 4">
            <a:hlinkClick r:id="rId5" action="ppaction://hlinksldjump"/>
            <a:extLst>
              <a:ext uri="{FF2B5EF4-FFF2-40B4-BE49-F238E27FC236}">
                <a16:creationId xmlns:a16="http://schemas.microsoft.com/office/drawing/2014/main" id="{1ADFFA95-2337-E1DA-B1AC-C07B030D36DB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26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B1B346-CAF6-71E5-C1CD-41260C3316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Ziele des kommunalen Energiemanagements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EF35C6-705F-C584-F5BB-EFBF286FB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Reduktion des Energieverbrauchs in kommunalen Liegenschaften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E81328C-D71F-73BD-1B5D-A607D65D5D6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Investive Maßnahmen		</a:t>
            </a:r>
          </a:p>
          <a:p>
            <a:pPr lvl="1"/>
            <a:endParaRPr lang="de-DE" dirty="0"/>
          </a:p>
          <a:p>
            <a:pPr lvl="1"/>
            <a:r>
              <a:rPr lang="de-DE" sz="1200" dirty="0"/>
              <a:t>Neubau und Sanierung der Gebäude</a:t>
            </a:r>
          </a:p>
          <a:p>
            <a:pPr lvl="1"/>
            <a:r>
              <a:rPr lang="de-DE" sz="1200" dirty="0"/>
              <a:t>Software</a:t>
            </a:r>
          </a:p>
          <a:p>
            <a:pPr lvl="1"/>
            <a:r>
              <a:rPr lang="de-DE" sz="1200" dirty="0"/>
              <a:t>Gebäudeautomation</a:t>
            </a:r>
          </a:p>
          <a:p>
            <a:pPr lvl="1"/>
            <a:r>
              <a:rPr lang="de-DE" sz="1200" dirty="0"/>
              <a:t>…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C6E4BE-E494-91C4-30E7-3220416F1378}"/>
              </a:ext>
            </a:extLst>
          </p:cNvPr>
          <p:cNvSpPr/>
          <p:nvPr/>
        </p:nvSpPr>
        <p:spPr>
          <a:xfrm>
            <a:off x="4870260" y="1989138"/>
            <a:ext cx="1371979" cy="693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KEM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5B3AABD-0F88-D4D7-E0C4-713E4BEB7700}"/>
              </a:ext>
            </a:extLst>
          </p:cNvPr>
          <p:cNvCxnSpPr>
            <a:cxnSpLocks/>
          </p:cNvCxnSpPr>
          <p:nvPr/>
        </p:nvCxnSpPr>
        <p:spPr>
          <a:xfrm flipH="1">
            <a:off x="2281427" y="2682231"/>
            <a:ext cx="3274822" cy="52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FA796F84-5E78-4131-6754-C95959CE5C02}"/>
              </a:ext>
            </a:extLst>
          </p:cNvPr>
          <p:cNvSpPr txBox="1">
            <a:spLocks/>
          </p:cNvSpPr>
          <p:nvPr/>
        </p:nvSpPr>
        <p:spPr>
          <a:xfrm>
            <a:off x="6096001" y="1941791"/>
            <a:ext cx="5328976" cy="4319586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81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37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93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49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Nicht-investive Maßnahmen		</a:t>
            </a:r>
          </a:p>
          <a:p>
            <a:pPr lvl="1"/>
            <a:endParaRPr lang="de-DE" dirty="0"/>
          </a:p>
          <a:p>
            <a:pPr lvl="1"/>
            <a:r>
              <a:rPr lang="de-DE" sz="1200" b="1" dirty="0" err="1"/>
              <a:t>Kom.EMS</a:t>
            </a:r>
            <a:endParaRPr lang="de-DE" sz="1200" b="1" dirty="0"/>
          </a:p>
          <a:p>
            <a:pPr lvl="1"/>
            <a:r>
              <a:rPr lang="de-DE" sz="1200" dirty="0"/>
              <a:t>Monatliche Erfassung und Kontrolle des Energie- und Wasserverbrauchs</a:t>
            </a:r>
          </a:p>
          <a:p>
            <a:pPr lvl="1"/>
            <a:r>
              <a:rPr lang="de-DE" sz="1200" dirty="0"/>
              <a:t>Optimierung der Regelungseinstellungen der technischen Anlagen</a:t>
            </a:r>
          </a:p>
          <a:p>
            <a:pPr lvl="1"/>
            <a:r>
              <a:rPr lang="de-DE" sz="1200" dirty="0"/>
              <a:t>Schulung der Hausmeister vor Ort an der Anlage</a:t>
            </a:r>
          </a:p>
          <a:p>
            <a:pPr lvl="1"/>
            <a:r>
              <a:rPr lang="de-DE" sz="1200" dirty="0"/>
              <a:t>Beseitigung von technischen und organisatorischen Mängeln</a:t>
            </a:r>
          </a:p>
          <a:p>
            <a:pPr lvl="1"/>
            <a:r>
              <a:rPr lang="de-DE" sz="1200" dirty="0"/>
              <a:t>Projekte zur Sensibilisierung der Nutzer der Objekte</a:t>
            </a:r>
          </a:p>
          <a:p>
            <a:pPr lvl="1"/>
            <a:r>
              <a:rPr lang="de-DE" sz="1200" dirty="0"/>
              <a:t>Erstellung von Monats- und Jahresenergieberichten</a:t>
            </a:r>
          </a:p>
          <a:p>
            <a:pPr lvl="1"/>
            <a:r>
              <a:rPr lang="de-DE" sz="1200" dirty="0"/>
              <a:t>…</a:t>
            </a:r>
          </a:p>
          <a:p>
            <a:pPr marL="365125" lvl="1" indent="0">
              <a:buNone/>
            </a:pPr>
            <a:endParaRPr lang="de-DE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B419EAB-FBD8-D1CC-4650-D5C95A73954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556250" y="2682231"/>
            <a:ext cx="2089690" cy="459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feil: nach links 1">
            <a:hlinkClick r:id="rId3" action="ppaction://hlinksldjump"/>
            <a:extLst>
              <a:ext uri="{FF2B5EF4-FFF2-40B4-BE49-F238E27FC236}">
                <a16:creationId xmlns:a16="http://schemas.microsoft.com/office/drawing/2014/main" id="{DAD22A5B-5FD9-3880-3C08-B5C90CDE51E6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53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BF029B-6179-85E4-BF51-92AE0AF1A6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Kom.EMS</a:t>
            </a:r>
            <a:r>
              <a:rPr lang="de-DE" dirty="0"/>
              <a:t>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1792F0-009E-BADB-0642-DED11CEA52B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sz="1600" b="1" dirty="0">
                <a:solidFill>
                  <a:schemeClr val="tx1"/>
                </a:solidFill>
              </a:rPr>
              <a:t>Prozesswerkzeug</a:t>
            </a:r>
            <a:r>
              <a:rPr lang="de-DE" sz="1600" dirty="0"/>
              <a:t> zum systematischen </a:t>
            </a:r>
            <a:r>
              <a:rPr lang="de-DE" sz="1600" b="1" dirty="0">
                <a:solidFill>
                  <a:schemeClr val="tx1"/>
                </a:solidFill>
              </a:rPr>
              <a:t>Aufbau und Verstetigung</a:t>
            </a:r>
            <a:r>
              <a:rPr lang="de-DE" sz="1600" b="1" dirty="0"/>
              <a:t> </a:t>
            </a:r>
            <a:r>
              <a:rPr lang="de-DE" sz="1600" dirty="0"/>
              <a:t>eines kommunalen Energiemanagements (KEM)</a:t>
            </a:r>
          </a:p>
          <a:p>
            <a:r>
              <a:rPr lang="de-DE" sz="1600" dirty="0"/>
              <a:t>Eine </a:t>
            </a:r>
            <a:r>
              <a:rPr lang="de-DE" sz="1600" b="1" dirty="0">
                <a:solidFill>
                  <a:schemeClr val="tx1"/>
                </a:solidFill>
              </a:rPr>
              <a:t>Schritt-für-Schritt</a:t>
            </a:r>
            <a:r>
              <a:rPr lang="de-DE" sz="1600" dirty="0"/>
              <a:t> Anleitung: Linear aber auch Kreisprozesse</a:t>
            </a:r>
          </a:p>
          <a:p>
            <a:r>
              <a:rPr lang="de-DE" sz="1600" dirty="0" err="1"/>
              <a:t>Kom.EMS</a:t>
            </a:r>
            <a:r>
              <a:rPr lang="de-DE" sz="1600" dirty="0"/>
              <a:t> ist die onlinebasierte </a:t>
            </a:r>
            <a:r>
              <a:rPr lang="de-DE" sz="1600" b="1" dirty="0">
                <a:solidFill>
                  <a:schemeClr val="tx1"/>
                </a:solidFill>
              </a:rPr>
              <a:t>Arbeitsplattform/ </a:t>
            </a:r>
            <a:br>
              <a:rPr lang="de-DE" sz="1600" b="1" dirty="0">
                <a:solidFill>
                  <a:schemeClr val="tx1"/>
                </a:solidFill>
              </a:rPr>
            </a:br>
            <a:r>
              <a:rPr lang="de-DE" sz="1600" b="1" dirty="0">
                <a:solidFill>
                  <a:schemeClr val="tx1"/>
                </a:solidFill>
              </a:rPr>
              <a:t>Kommunikationsplattform</a:t>
            </a:r>
            <a:r>
              <a:rPr lang="de-DE" sz="1600" dirty="0"/>
              <a:t> des Energieteams (incl. Coach).</a:t>
            </a:r>
          </a:p>
          <a:p>
            <a:r>
              <a:rPr lang="de-DE" sz="1600" dirty="0"/>
              <a:t>Erstellt auf der Basis der </a:t>
            </a:r>
            <a:r>
              <a:rPr lang="de-DE" sz="1600" b="1" dirty="0">
                <a:solidFill>
                  <a:schemeClr val="tx1"/>
                </a:solidFill>
              </a:rPr>
              <a:t>Praxiserfahrungen</a:t>
            </a:r>
            <a:r>
              <a:rPr lang="de-DE" sz="1600" dirty="0"/>
              <a:t> aus 4 Bundesländern</a:t>
            </a:r>
          </a:p>
          <a:p>
            <a:r>
              <a:rPr lang="de-DE" sz="1600" dirty="0"/>
              <a:t>Ein länderübergreifender Qualitätsstandard zur internen und </a:t>
            </a:r>
            <a:br>
              <a:rPr lang="de-DE" sz="1600" dirty="0"/>
            </a:br>
            <a:r>
              <a:rPr lang="de-DE" sz="1600" dirty="0"/>
              <a:t>externen </a:t>
            </a:r>
            <a:r>
              <a:rPr lang="de-DE" sz="1600" b="1" dirty="0">
                <a:solidFill>
                  <a:schemeClr val="tx1"/>
                </a:solidFill>
              </a:rPr>
              <a:t>Bewertung von KEM</a:t>
            </a:r>
            <a:r>
              <a:rPr lang="de-DE" sz="1600" b="1" dirty="0"/>
              <a:t> </a:t>
            </a:r>
            <a:r>
              <a:rPr lang="de-DE" sz="1600" dirty="0"/>
              <a:t>und Zertifizierung nach </a:t>
            </a:r>
            <a:br>
              <a:rPr lang="de-DE" sz="1600" dirty="0"/>
            </a:br>
            <a:r>
              <a:rPr lang="de-DE" sz="1600" dirty="0"/>
              <a:t>transparenten Kriterien</a:t>
            </a:r>
          </a:p>
          <a:p>
            <a:r>
              <a:rPr lang="de-DE" sz="1600" dirty="0"/>
              <a:t>Stellt praxiserprobte </a:t>
            </a:r>
            <a:r>
              <a:rPr lang="de-DE" sz="1600" b="1" dirty="0">
                <a:solidFill>
                  <a:schemeClr val="tx1"/>
                </a:solidFill>
              </a:rPr>
              <a:t>Arbeitshilfen und Vorlagen </a:t>
            </a:r>
            <a:r>
              <a:rPr lang="de-DE" sz="1600" dirty="0"/>
              <a:t>zur Verfügung</a:t>
            </a:r>
          </a:p>
          <a:p>
            <a:r>
              <a:rPr lang="de-DE" sz="1600" dirty="0"/>
              <a:t>Die Prämisse: Einfach handhabbare Lösung </a:t>
            </a:r>
            <a:r>
              <a:rPr lang="de-DE" sz="1600" b="1" dirty="0">
                <a:solidFill>
                  <a:schemeClr val="tx1"/>
                </a:solidFill>
              </a:rPr>
              <a:t>ohne Mehraufwand</a:t>
            </a:r>
            <a:br>
              <a:rPr lang="de-DE" sz="1600" dirty="0"/>
            </a:br>
            <a:r>
              <a:rPr lang="de-DE" sz="1600" dirty="0"/>
              <a:t> für Kommunen</a:t>
            </a:r>
          </a:p>
          <a:p>
            <a:r>
              <a:rPr lang="de-DE" sz="1600" b="1" dirty="0">
                <a:solidFill>
                  <a:schemeClr val="tx1"/>
                </a:solidFill>
              </a:rPr>
              <a:t>Kostenfreie</a:t>
            </a:r>
            <a:r>
              <a:rPr lang="de-DE" sz="1600" dirty="0"/>
              <a:t> Nutzung für Kommunen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3E62BD-2B3F-8E34-5F10-9162753B8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767" y="1989138"/>
            <a:ext cx="4483206" cy="4692898"/>
          </a:xfrm>
          <a:prstGeom prst="rect">
            <a:avLst/>
          </a:prstGeom>
        </p:spPr>
      </p:pic>
      <p:sp>
        <p:nvSpPr>
          <p:cNvPr id="3" name="Pfeil: nach links 2">
            <a:hlinkClick r:id="rId4" action="ppaction://hlinksldjump"/>
            <a:extLst>
              <a:ext uri="{FF2B5EF4-FFF2-40B4-BE49-F238E27FC236}">
                <a16:creationId xmlns:a16="http://schemas.microsoft.com/office/drawing/2014/main" id="{39E5209F-4F05-2C49-3F2B-A45FB1690199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22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E64A6B4-8659-7733-E5C7-E08A28B33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Kom.EMS</a:t>
            </a:r>
            <a:r>
              <a:rPr lang="de-DE" dirty="0"/>
              <a:t> Arbeitshilfen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6A3B78-44FF-E1D5-A2EA-EC245F804E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Für jede Aufgabe gibt es eine Vorlage/Hilfe	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7C0C45-7BF1-ACEE-C7FA-F4BEA52A37D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Auswahl wichtiger Arbeitshilfen:</a:t>
            </a:r>
          </a:p>
          <a:p>
            <a:pPr lvl="1"/>
            <a:r>
              <a:rPr lang="de-DE" sz="1600" dirty="0"/>
              <a:t>Einteilung in MUSS und KANN-Arbeitshilfen</a:t>
            </a:r>
          </a:p>
          <a:p>
            <a:pPr lvl="1"/>
            <a:r>
              <a:rPr lang="de-DE" dirty="0"/>
              <a:t>Gebäudepriorisierungstool (Anforderung 3.1.1)</a:t>
            </a:r>
          </a:p>
          <a:p>
            <a:pPr lvl="1"/>
            <a:r>
              <a:rPr lang="de-DE" dirty="0"/>
              <a:t>Musterunterlagen zur Einführung einer Energieleitlinie (2.4.1 bis 2.4.4)</a:t>
            </a:r>
          </a:p>
          <a:p>
            <a:pPr lvl="1"/>
            <a:r>
              <a:rPr lang="de-DE" dirty="0"/>
              <a:t>Berichtsvorlagen für Energieberichte (3.6.1 und 3.6.2)</a:t>
            </a:r>
          </a:p>
          <a:p>
            <a:pPr lvl="1"/>
            <a:r>
              <a:rPr lang="de-DE" dirty="0"/>
              <a:t>AMEV-Arbeitskarten zum Thema Wartung (4.2.10)</a:t>
            </a:r>
          </a:p>
          <a:p>
            <a:pPr lvl="1"/>
            <a:r>
              <a:rPr lang="de-DE" dirty="0"/>
              <a:t>EAV-Tool zur Heizlastabschätzung (5.4.1)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0A5212-A29D-110B-4593-9C481380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293096"/>
            <a:ext cx="6959500" cy="2185754"/>
          </a:xfrm>
          <a:prstGeom prst="rect">
            <a:avLst/>
          </a:prstGeom>
        </p:spPr>
      </p:pic>
      <p:sp>
        <p:nvSpPr>
          <p:cNvPr id="5" name="Pfeil: nach links 4">
            <a:hlinkClick r:id="rId4" action="ppaction://hlinksldjump"/>
            <a:extLst>
              <a:ext uri="{FF2B5EF4-FFF2-40B4-BE49-F238E27FC236}">
                <a16:creationId xmlns:a16="http://schemas.microsoft.com/office/drawing/2014/main" id="{BFA19F6F-E53E-5178-2330-778610B0DEB1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93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F68F-197D-6326-67F3-A76F3B0C1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FE2E69-48EB-6765-6C85-C851F05EF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654701"/>
            <a:ext cx="7416577" cy="492891"/>
          </a:xfrm>
        </p:spPr>
        <p:txBody>
          <a:bodyPr/>
          <a:lstStyle/>
          <a:p>
            <a:r>
              <a:rPr lang="de-DE" dirty="0">
                <a:cs typeface="Arial"/>
              </a:rPr>
              <a:t>Kommunales Energiemanagement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7E89554-40AA-9CA8-D8A0-26042B0C70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7448" y="1193070"/>
            <a:ext cx="4319588" cy="391964"/>
          </a:xfrm>
        </p:spPr>
        <p:txBody>
          <a:bodyPr/>
          <a:lstStyle/>
          <a:p>
            <a:r>
              <a:rPr lang="de-DE" dirty="0"/>
              <a:t>Die Angebote der LEA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DD43B78-EB7E-AB03-6FF0-1843FC23F8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928082" y="2295524"/>
            <a:ext cx="6006243" cy="4121617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de-DE" dirty="0"/>
              <a:t>KEM-Sprechstunde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de-DE" dirty="0"/>
              <a:t>KEM-Newsletter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de-DE" dirty="0"/>
              <a:t>KEM-Veranstaltungen in Präsenz und online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de-DE" dirty="0"/>
              <a:t>KEM-Impulsberatungen (telefonisch, schriftlich)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de-DE" dirty="0"/>
              <a:t>Begleitung ausgewählter Kommunen bei der Einführung von KEM</a:t>
            </a:r>
          </a:p>
          <a:p>
            <a:pPr marL="0" indent="0">
              <a:buNone/>
            </a:pPr>
            <a:endParaRPr lang="de-DE" dirty="0">
              <a:hlinkClick r:id="rId2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3"/>
              </a:rPr>
              <a:t>Webseite</a:t>
            </a:r>
            <a:r>
              <a:rPr lang="de-DE" dirty="0"/>
              <a:t> </a:t>
            </a:r>
            <a:br>
              <a:rPr lang="de-DE" dirty="0"/>
            </a:br>
            <a:r>
              <a:rPr lang="de-DE" sz="1600" dirty="0"/>
              <a:t>(lea-hessen.de/kommunen/kommunales-</a:t>
            </a:r>
            <a:r>
              <a:rPr lang="de-DE" sz="1600" dirty="0" err="1"/>
              <a:t>energiemanagement</a:t>
            </a:r>
            <a:r>
              <a:rPr lang="de-DE" sz="1600" dirty="0"/>
              <a:t>)</a:t>
            </a:r>
            <a:endParaRPr lang="de-DE" dirty="0"/>
          </a:p>
        </p:txBody>
      </p:sp>
      <p:sp>
        <p:nvSpPr>
          <p:cNvPr id="4" name="Pfeil: nach links 3">
            <a:hlinkClick r:id="rId4" action="ppaction://hlinksldjump"/>
            <a:extLst>
              <a:ext uri="{FF2B5EF4-FFF2-40B4-BE49-F238E27FC236}">
                <a16:creationId xmlns:a16="http://schemas.microsoft.com/office/drawing/2014/main" id="{64C02708-D765-A757-40EB-E6BBBCB658F9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" name="Picture 2" descr="Christian Kuhlmann">
            <a:extLst>
              <a:ext uri="{FF2B5EF4-FFF2-40B4-BE49-F238E27FC236}">
                <a16:creationId xmlns:a16="http://schemas.microsoft.com/office/drawing/2014/main" id="{A81CD990-CA69-370D-2070-59226F51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142" y="1932203"/>
            <a:ext cx="2174289" cy="21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BDAA64-7132-0031-854D-9E0E7E75E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142" y="4237184"/>
            <a:ext cx="3114675" cy="150495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FA56D4E-D4A2-3602-1DF5-ABC78F80801C}"/>
              </a:ext>
            </a:extLst>
          </p:cNvPr>
          <p:cNvSpPr/>
          <p:nvPr/>
        </p:nvSpPr>
        <p:spPr>
          <a:xfrm>
            <a:off x="1055686" y="3552825"/>
            <a:ext cx="758873" cy="1009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750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F36C7-84AB-AF09-BD86-23830272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DFCAEA-8CD1-562D-EC41-81A7B02E3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7" y="987852"/>
            <a:ext cx="9001126" cy="565245"/>
          </a:xfrm>
        </p:spPr>
        <p:txBody>
          <a:bodyPr/>
          <a:lstStyle/>
          <a:p>
            <a:r>
              <a:rPr lang="de-DE" dirty="0"/>
              <a:t>LED-Straßenbeleuchtung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F763031-61C6-FE5C-C0E4-7F74AD8C8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7" y="1499250"/>
            <a:ext cx="9001126" cy="391964"/>
          </a:xfrm>
        </p:spPr>
        <p:txBody>
          <a:bodyPr lIns="91440" tIns="45720" rIns="91440" bIns="45720" anchor="t"/>
          <a:lstStyle/>
          <a:p>
            <a:r>
              <a:rPr lang="de-DE" sz="2000" dirty="0">
                <a:solidFill>
                  <a:srgbClr val="0051A6"/>
                </a:solidFill>
                <a:ea typeface="+mn-lt"/>
                <a:cs typeface="+mn-lt"/>
              </a:rPr>
              <a:t>Individuell auf den Bedarf angepasste Beratungen </a:t>
            </a:r>
            <a:br>
              <a:rPr lang="de-DE" sz="2000" dirty="0">
                <a:solidFill>
                  <a:srgbClr val="0051A6"/>
                </a:solidFill>
                <a:ea typeface="+mn-lt"/>
                <a:cs typeface="+mn-lt"/>
              </a:rPr>
            </a:br>
            <a:endParaRPr lang="de-DE" sz="2000" dirty="0">
              <a:solidFill>
                <a:srgbClr val="0051A6"/>
              </a:solidFill>
              <a:cs typeface="Arial"/>
            </a:endParaRP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39CC1203-8F66-0373-786A-E444BD2454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56087"/>
            <a:ext cx="9001125" cy="4319586"/>
          </a:xfrm>
          <a:ln>
            <a:noFill/>
          </a:ln>
        </p:spPr>
        <p:txBody>
          <a:bodyPr lIns="91440" tIns="45720" rIns="91440" bIns="45720" anchor="t"/>
          <a:lstStyle/>
          <a:p>
            <a:pPr marL="6350" indent="0">
              <a:buNone/>
            </a:pPr>
            <a:endParaRPr lang="de-DE" dirty="0">
              <a:solidFill>
                <a:srgbClr val="FF0000"/>
              </a:solidFill>
              <a:cs typeface="Arial"/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6350" indent="0">
              <a:buNone/>
            </a:pPr>
            <a:endParaRPr lang="de-DE" sz="1100" dirty="0">
              <a:solidFill>
                <a:schemeClr val="tx1"/>
              </a:solidFill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C9B4CF-395B-6178-F4AD-35B216EA7E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608" t="13308" b="24089"/>
          <a:stretch/>
        </p:blipFill>
        <p:spPr>
          <a:xfrm>
            <a:off x="8462114" y="3981394"/>
            <a:ext cx="3452193" cy="1377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2BE5BB-C37F-558D-1E97-1A106296CCBF}"/>
              </a:ext>
            </a:extLst>
          </p:cNvPr>
          <p:cNvSpPr txBox="1"/>
          <p:nvPr/>
        </p:nvSpPr>
        <p:spPr>
          <a:xfrm>
            <a:off x="955986" y="2087450"/>
            <a:ext cx="7184837" cy="202550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  <a:t>Auf Basis der vom Eigentümer der Straßenbeleuchtungs-anlage zusammengestellten Unterlagen erfolgt eine </a:t>
            </a:r>
            <a:r>
              <a:rPr lang="de-DE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gezielte technische Beratung </a:t>
            </a:r>
            <a: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  <a:t>(z. B. zum Einsatz bedarfsgerechter Steuerungstechnik). </a:t>
            </a:r>
            <a:b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</a:br>
            <a: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  <a:t>Ebenso werden weiterführende </a:t>
            </a:r>
            <a:r>
              <a:rPr lang="de-DE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Informationen zum Beschaffungsverfahren </a:t>
            </a:r>
            <a: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  <a:t>und zur </a:t>
            </a:r>
            <a:r>
              <a:rPr lang="de-DE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Beantragung von Fördermitteln</a:t>
            </a:r>
            <a:r>
              <a:rPr lang="de-DE" dirty="0">
                <a:solidFill>
                  <a:schemeClr val="bg2">
                    <a:lumMod val="10000"/>
                  </a:schemeClr>
                </a:solidFill>
                <a:cs typeface="Arial"/>
              </a:rPr>
              <a:t> auf Bundes- oder Landesebene gegeben.</a:t>
            </a:r>
            <a:endParaRPr lang="en-US" dirty="0">
              <a:solidFill>
                <a:schemeClr val="bg2">
                  <a:lumMod val="10000"/>
                </a:schemeClr>
              </a:solidFill>
              <a:cs typeface="Arial"/>
            </a:endParaRPr>
          </a:p>
        </p:txBody>
      </p:sp>
      <p:pic>
        <p:nvPicPr>
          <p:cNvPr id="2050" name="Picture 2" descr="Planungshilfe LED-Straßenbeleuchtung">
            <a:extLst>
              <a:ext uri="{FF2B5EF4-FFF2-40B4-BE49-F238E27FC236}">
                <a16:creationId xmlns:a16="http://schemas.microsoft.com/office/drawing/2014/main" id="{87CA2ADA-4988-01D3-2EF4-460F127E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49" y="4177831"/>
            <a:ext cx="1469565" cy="20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feil: nach links 3">
            <a:hlinkClick r:id="rId6" action="ppaction://hlinksldjump"/>
            <a:extLst>
              <a:ext uri="{FF2B5EF4-FFF2-40B4-BE49-F238E27FC236}">
                <a16:creationId xmlns:a16="http://schemas.microsoft.com/office/drawing/2014/main" id="{F27CEE7F-C69D-E593-B914-123DE062F117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194" name="Picture 2" descr="Katja Müller">
            <a:extLst>
              <a:ext uri="{FF2B5EF4-FFF2-40B4-BE49-F238E27FC236}">
                <a16:creationId xmlns:a16="http://schemas.microsoft.com/office/drawing/2014/main" id="{B9B4E3A5-BFE1-6A9A-9377-7ABCA65CE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114" y="1875397"/>
            <a:ext cx="2041124" cy="204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38261D-8DA6-5F5F-6AEF-7C0F26E933D8}"/>
              </a:ext>
            </a:extLst>
          </p:cNvPr>
          <p:cNvSpPr txBox="1"/>
          <p:nvPr/>
        </p:nvSpPr>
        <p:spPr>
          <a:xfrm>
            <a:off x="2764654" y="4244322"/>
            <a:ext cx="477248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6350" indent="0">
              <a:buNone/>
            </a:pPr>
            <a:r>
              <a:rPr lang="de-DE" dirty="0">
                <a:solidFill>
                  <a:schemeClr val="tx1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Hier</a:t>
            </a:r>
            <a:r>
              <a:rPr lang="de-DE" dirty="0">
                <a:solidFill>
                  <a:srgbClr val="FF0000"/>
                </a:solidFill>
                <a:cs typeface="Arial"/>
              </a:rPr>
              <a:t> </a:t>
            </a:r>
            <a:r>
              <a:rPr lang="de-DE" dirty="0">
                <a:solidFill>
                  <a:schemeClr val="tx1"/>
                </a:solidFill>
                <a:cs typeface="Arial"/>
              </a:rPr>
              <a:t>erhalten Sie weitere Informationen.</a:t>
            </a:r>
          </a:p>
        </p:txBody>
      </p:sp>
    </p:spTree>
    <p:extLst>
      <p:ext uri="{BB962C8B-B14F-4D97-AF65-F5344CB8AC3E}">
        <p14:creationId xmlns:p14="http://schemas.microsoft.com/office/powerpoint/2010/main" val="3608234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8C5F8-D9DF-61BC-A10E-EDB126FD7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85BE6B2-BC38-D953-ADB6-8D4E25163B7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50B88A-90B5-249C-960E-2C1A41EB0F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765444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Mobilität</a:t>
            </a:r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087E06CD-69E4-9981-FBDA-66F79FEB5E76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67B9800-C2DE-DB3F-7672-5C1F8D1E29FD}"/>
              </a:ext>
            </a:extLst>
          </p:cNvPr>
          <p:cNvGrpSpPr/>
          <p:nvPr/>
        </p:nvGrpSpPr>
        <p:grpSpPr>
          <a:xfrm>
            <a:off x="867037" y="1960898"/>
            <a:ext cx="3315924" cy="1541848"/>
            <a:chOff x="3168712" y="2082005"/>
            <a:chExt cx="5467357" cy="2888843"/>
          </a:xfrm>
        </p:grpSpPr>
        <p:pic>
          <p:nvPicPr>
            <p:cNvPr id="2" name="Grafik 1" descr="Auto Silhouette">
              <a:extLst>
                <a:ext uri="{FF2B5EF4-FFF2-40B4-BE49-F238E27FC236}">
                  <a16:creationId xmlns:a16="http://schemas.microsoft.com/office/drawing/2014/main" id="{AF69C1E6-8FCB-795A-78F2-1590C83A9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8771" y="2087272"/>
              <a:ext cx="2117298" cy="2134149"/>
            </a:xfrm>
            <a:prstGeom prst="rect">
              <a:avLst/>
            </a:prstGeom>
          </p:spPr>
        </p:pic>
        <p:pic>
          <p:nvPicPr>
            <p:cNvPr id="6" name="Grafik 5" descr="Radfahren Silhouette">
              <a:extLst>
                <a:ext uri="{FF2B5EF4-FFF2-40B4-BE49-F238E27FC236}">
                  <a16:creationId xmlns:a16="http://schemas.microsoft.com/office/drawing/2014/main" id="{CF364A79-155B-5848-4915-00BA67A7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94006" y="3065848"/>
              <a:ext cx="1905000" cy="1905000"/>
            </a:xfrm>
            <a:prstGeom prst="rect">
              <a:avLst/>
            </a:prstGeom>
          </p:spPr>
        </p:pic>
        <p:pic>
          <p:nvPicPr>
            <p:cNvPr id="8" name="Grafik 7" descr="Gehen Silhouette">
              <a:extLst>
                <a:ext uri="{FF2B5EF4-FFF2-40B4-BE49-F238E27FC236}">
                  <a16:creationId xmlns:a16="http://schemas.microsoft.com/office/drawing/2014/main" id="{E35C7BC8-0B1F-731E-387D-CE02006E7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68712" y="2082005"/>
              <a:ext cx="1808673" cy="1808673"/>
            </a:xfrm>
            <a:prstGeom prst="rect">
              <a:avLst/>
            </a:prstGeom>
          </p:spPr>
        </p:pic>
      </p:grp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96FA962-0691-4C34-C061-522892B11754}"/>
              </a:ext>
            </a:extLst>
          </p:cNvPr>
          <p:cNvSpPr/>
          <p:nvPr/>
        </p:nvSpPr>
        <p:spPr>
          <a:xfrm>
            <a:off x="2619126" y="4504689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Nahmobilität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BBE511DD-FB40-40AA-54D1-52B777567EFF}"/>
              </a:ext>
            </a:extLst>
          </p:cNvPr>
          <p:cNvSpPr/>
          <p:nvPr/>
        </p:nvSpPr>
        <p:spPr>
          <a:xfrm>
            <a:off x="7105834" y="4504689"/>
            <a:ext cx="2835525" cy="7793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E-Mobilität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0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CC48E9E-6F34-73A5-0BF9-AC4B01D14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Hessens Klimaziele</a:t>
            </a:r>
          </a:p>
          <a:p>
            <a:r>
              <a:rPr lang="de-DE" dirty="0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C249612-0CE8-5E77-0897-05D5506A43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7" y="1597173"/>
            <a:ext cx="9001126" cy="391964"/>
          </a:xfrm>
          <a:prstGeom prst="rect">
            <a:avLst/>
          </a:prstGeom>
        </p:spPr>
        <p:txBody>
          <a:bodyPr/>
          <a:lstStyle/>
          <a:p>
            <a:r>
              <a:rPr lang="de-DE" sz="2200" dirty="0"/>
              <a:t>Grundlage unserer Arbeit 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CEE8E5-D87A-E884-DA8C-2CAE8844DE47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 dirty="0"/>
              <a:t>LEA LandesEnergieAgentur Hessen GmbH</a:t>
            </a:r>
          </a:p>
        </p:txBody>
      </p:sp>
      <p:pic>
        <p:nvPicPr>
          <p:cNvPr id="10" name="Grafik 9">
            <a:hlinkClick r:id="rId2"/>
            <a:extLst>
              <a:ext uri="{FF2B5EF4-FFF2-40B4-BE49-F238E27FC236}">
                <a16:creationId xmlns:a16="http://schemas.microsoft.com/office/drawing/2014/main" id="{DB8C71A2-CDD4-465B-523A-66027785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833" y="1989137"/>
            <a:ext cx="6157167" cy="431958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E46093D-5F22-7EED-81BA-EE6E40BC1012}"/>
              </a:ext>
            </a:extLst>
          </p:cNvPr>
          <p:cNvGrpSpPr/>
          <p:nvPr/>
        </p:nvGrpSpPr>
        <p:grpSpPr>
          <a:xfrm>
            <a:off x="1055687" y="2097071"/>
            <a:ext cx="4819512" cy="913279"/>
            <a:chOff x="1055688" y="3609020"/>
            <a:chExt cx="5301547" cy="100462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937D7EB-6050-34CF-32FB-FED5900EF959}"/>
                </a:ext>
              </a:extLst>
            </p:cNvPr>
            <p:cNvSpPr txBox="1"/>
            <p:nvPr/>
          </p:nvSpPr>
          <p:spPr>
            <a:xfrm>
              <a:off x="1055688" y="3609020"/>
              <a:ext cx="5040312" cy="1004623"/>
            </a:xfrm>
            <a:prstGeom prst="roundRect">
              <a:avLst/>
            </a:prstGeom>
            <a:solidFill>
              <a:schemeClr val="accent1"/>
            </a:solidFill>
            <a:effectLst>
              <a:softEdge rad="0"/>
            </a:effectLst>
          </p:spPr>
          <p:txBody>
            <a:bodyPr wrap="square" lIns="180000" tIns="180000" rIns="180000" bIns="180000" rtlCol="0" anchor="ctr">
              <a:noAutofit/>
            </a:bodyPr>
            <a:lstStyle/>
            <a:p>
              <a:r>
                <a:rPr lang="de-DE" sz="1600" dirty="0">
                  <a:solidFill>
                    <a:schemeClr val="bg2"/>
                  </a:solidFill>
                </a:rPr>
                <a:t>Hessen soll bis </a:t>
              </a:r>
              <a:r>
                <a:rPr lang="de-DE" sz="1600" b="1" dirty="0">
                  <a:solidFill>
                    <a:schemeClr val="accent6"/>
                  </a:solidFill>
                </a:rPr>
                <a:t>2045</a:t>
              </a:r>
              <a:r>
                <a:rPr lang="de-DE" sz="1600" dirty="0">
                  <a:solidFill>
                    <a:schemeClr val="bg2"/>
                  </a:solidFill>
                </a:rPr>
                <a:t> klimaneutral sein</a:t>
              </a:r>
            </a:p>
          </p:txBody>
        </p:sp>
        <p:sp>
          <p:nvSpPr>
            <p:cNvPr id="14" name="Abgerundetes Rechteck 3">
              <a:extLst>
                <a:ext uri="{FF2B5EF4-FFF2-40B4-BE49-F238E27FC236}">
                  <a16:creationId xmlns:a16="http://schemas.microsoft.com/office/drawing/2014/main" id="{BC93B5DC-7A9D-62C0-CBA9-3E08691A1F32}"/>
                </a:ext>
              </a:extLst>
            </p:cNvPr>
            <p:cNvSpPr/>
            <p:nvPr/>
          </p:nvSpPr>
          <p:spPr>
            <a:xfrm rot="2700000">
              <a:off x="5644340" y="3755522"/>
              <a:ext cx="709811" cy="715979"/>
            </a:xfrm>
            <a:custGeom>
              <a:avLst/>
              <a:gdLst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124384 w 746288"/>
                <a:gd name="connsiteY6" fmla="*/ 74628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0 w 746288"/>
                <a:gd name="connsiteY6" fmla="*/ 124384 h 746288"/>
                <a:gd name="connsiteX0" fmla="*/ 0 w 746288"/>
                <a:gd name="connsiteY0" fmla="*/ 124384 h 786777"/>
                <a:gd name="connsiteX1" fmla="*/ 124384 w 746288"/>
                <a:gd name="connsiteY1" fmla="*/ 0 h 786777"/>
                <a:gd name="connsiteX2" fmla="*/ 621904 w 746288"/>
                <a:gd name="connsiteY2" fmla="*/ 0 h 786777"/>
                <a:gd name="connsiteX3" fmla="*/ 746288 w 746288"/>
                <a:gd name="connsiteY3" fmla="*/ 124384 h 786777"/>
                <a:gd name="connsiteX4" fmla="*/ 746288 w 746288"/>
                <a:gd name="connsiteY4" fmla="*/ 621904 h 786777"/>
                <a:gd name="connsiteX5" fmla="*/ 699425 w 746288"/>
                <a:gd name="connsiteY5" fmla="*/ 714717 h 786777"/>
                <a:gd name="connsiteX6" fmla="*/ 621904 w 746288"/>
                <a:gd name="connsiteY6" fmla="*/ 746288 h 786777"/>
                <a:gd name="connsiteX7" fmla="*/ 0 w 746288"/>
                <a:gd name="connsiteY7" fmla="*/ 124384 h 786777"/>
                <a:gd name="connsiteX0" fmla="*/ 39084 w 785372"/>
                <a:gd name="connsiteY0" fmla="*/ 124384 h 786777"/>
                <a:gd name="connsiteX1" fmla="*/ 75561 w 785372"/>
                <a:gd name="connsiteY1" fmla="*/ 29944 h 786777"/>
                <a:gd name="connsiteX2" fmla="*/ 163468 w 785372"/>
                <a:gd name="connsiteY2" fmla="*/ 0 h 786777"/>
                <a:gd name="connsiteX3" fmla="*/ 660988 w 785372"/>
                <a:gd name="connsiteY3" fmla="*/ 0 h 786777"/>
                <a:gd name="connsiteX4" fmla="*/ 785372 w 785372"/>
                <a:gd name="connsiteY4" fmla="*/ 124384 h 786777"/>
                <a:gd name="connsiteX5" fmla="*/ 785372 w 785372"/>
                <a:gd name="connsiteY5" fmla="*/ 621904 h 786777"/>
                <a:gd name="connsiteX6" fmla="*/ 738509 w 785372"/>
                <a:gd name="connsiteY6" fmla="*/ 714717 h 786777"/>
                <a:gd name="connsiteX7" fmla="*/ 660988 w 785372"/>
                <a:gd name="connsiteY7" fmla="*/ 746288 h 786777"/>
                <a:gd name="connsiteX8" fmla="*/ 39084 w 785372"/>
                <a:gd name="connsiteY8" fmla="*/ 124384 h 786777"/>
                <a:gd name="connsiteX0" fmla="*/ 585427 w 709811"/>
                <a:gd name="connsiteY0" fmla="*/ 746288 h 786777"/>
                <a:gd name="connsiteX1" fmla="*/ 0 w 709811"/>
                <a:gd name="connsiteY1" fmla="*/ 29944 h 786777"/>
                <a:gd name="connsiteX2" fmla="*/ 87907 w 709811"/>
                <a:gd name="connsiteY2" fmla="*/ 0 h 786777"/>
                <a:gd name="connsiteX3" fmla="*/ 585427 w 709811"/>
                <a:gd name="connsiteY3" fmla="*/ 0 h 786777"/>
                <a:gd name="connsiteX4" fmla="*/ 709811 w 709811"/>
                <a:gd name="connsiteY4" fmla="*/ 124384 h 786777"/>
                <a:gd name="connsiteX5" fmla="*/ 709811 w 709811"/>
                <a:gd name="connsiteY5" fmla="*/ 621904 h 786777"/>
                <a:gd name="connsiteX6" fmla="*/ 662948 w 709811"/>
                <a:gd name="connsiteY6" fmla="*/ 714717 h 786777"/>
                <a:gd name="connsiteX7" fmla="*/ 585427 w 709811"/>
                <a:gd name="connsiteY7" fmla="*/ 746288 h 786777"/>
                <a:gd name="connsiteX0" fmla="*/ 323522 w 709811"/>
                <a:gd name="connsiteY0" fmla="*/ 397081 h 715979"/>
                <a:gd name="connsiteX1" fmla="*/ 0 w 709811"/>
                <a:gd name="connsiteY1" fmla="*/ 29944 h 715979"/>
                <a:gd name="connsiteX2" fmla="*/ 87907 w 709811"/>
                <a:gd name="connsiteY2" fmla="*/ 0 h 715979"/>
                <a:gd name="connsiteX3" fmla="*/ 585427 w 709811"/>
                <a:gd name="connsiteY3" fmla="*/ 0 h 715979"/>
                <a:gd name="connsiteX4" fmla="*/ 709811 w 709811"/>
                <a:gd name="connsiteY4" fmla="*/ 124384 h 715979"/>
                <a:gd name="connsiteX5" fmla="*/ 709811 w 709811"/>
                <a:gd name="connsiteY5" fmla="*/ 621904 h 715979"/>
                <a:gd name="connsiteX6" fmla="*/ 662948 w 709811"/>
                <a:gd name="connsiteY6" fmla="*/ 714717 h 715979"/>
                <a:gd name="connsiteX7" fmla="*/ 323522 w 709811"/>
                <a:gd name="connsiteY7" fmla="*/ 397081 h 7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811" h="715979">
                  <a:moveTo>
                    <a:pt x="323522" y="397081"/>
                  </a:moveTo>
                  <a:cubicBezTo>
                    <a:pt x="213031" y="282952"/>
                    <a:pt x="82920" y="154325"/>
                    <a:pt x="0" y="29944"/>
                  </a:cubicBezTo>
                  <a:cubicBezTo>
                    <a:pt x="20731" y="9213"/>
                    <a:pt x="-9664" y="4991"/>
                    <a:pt x="87907" y="0"/>
                  </a:cubicBezTo>
                  <a:lnTo>
                    <a:pt x="585427" y="0"/>
                  </a:lnTo>
                  <a:cubicBezTo>
                    <a:pt x="654122" y="0"/>
                    <a:pt x="709811" y="55689"/>
                    <a:pt x="709811" y="124384"/>
                  </a:cubicBezTo>
                  <a:lnTo>
                    <a:pt x="709811" y="621904"/>
                  </a:lnTo>
                  <a:cubicBezTo>
                    <a:pt x="702001" y="720293"/>
                    <a:pt x="683679" y="693986"/>
                    <a:pt x="662948" y="714717"/>
                  </a:cubicBezTo>
                  <a:cubicBezTo>
                    <a:pt x="642217" y="735448"/>
                    <a:pt x="440093" y="495470"/>
                    <a:pt x="323522" y="3970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6117CBA-B566-DF68-7895-1F50F26C2628}"/>
              </a:ext>
            </a:extLst>
          </p:cNvPr>
          <p:cNvGrpSpPr/>
          <p:nvPr/>
        </p:nvGrpSpPr>
        <p:grpSpPr>
          <a:xfrm>
            <a:off x="1055687" y="3118284"/>
            <a:ext cx="4819512" cy="913279"/>
            <a:chOff x="1055688" y="3609020"/>
            <a:chExt cx="5301547" cy="1004623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02C6F41-630A-4438-FE46-C5F3C4504BE7}"/>
                </a:ext>
              </a:extLst>
            </p:cNvPr>
            <p:cNvSpPr txBox="1"/>
            <p:nvPr/>
          </p:nvSpPr>
          <p:spPr>
            <a:xfrm>
              <a:off x="1055688" y="3609020"/>
              <a:ext cx="5040312" cy="1004623"/>
            </a:xfrm>
            <a:prstGeom prst="roundRect">
              <a:avLst/>
            </a:prstGeom>
            <a:solidFill>
              <a:schemeClr val="accent1"/>
            </a:solidFill>
            <a:effectLst>
              <a:softEdge rad="0"/>
            </a:effectLst>
          </p:spPr>
          <p:txBody>
            <a:bodyPr wrap="square" lIns="180000" tIns="180000" rIns="180000" bIns="180000" rtlCol="0" anchor="ctr">
              <a:noAutofit/>
            </a:bodyPr>
            <a:lstStyle/>
            <a:p>
              <a:r>
                <a:rPr lang="de-DE" sz="1600" dirty="0">
                  <a:solidFill>
                    <a:schemeClr val="bg2"/>
                  </a:solidFill>
                </a:rPr>
                <a:t>Deckung des Endenergieverbrauchs von Strom und Wärme zu 100% aus erneuerbaren Energien bis </a:t>
              </a:r>
              <a:r>
                <a:rPr lang="de-DE" sz="1600" b="1" dirty="0">
                  <a:solidFill>
                    <a:schemeClr val="accent6"/>
                  </a:solidFill>
                </a:rPr>
                <a:t>2045</a:t>
              </a:r>
            </a:p>
          </p:txBody>
        </p:sp>
        <p:sp>
          <p:nvSpPr>
            <p:cNvPr id="24" name="Abgerundetes Rechteck 3">
              <a:extLst>
                <a:ext uri="{FF2B5EF4-FFF2-40B4-BE49-F238E27FC236}">
                  <a16:creationId xmlns:a16="http://schemas.microsoft.com/office/drawing/2014/main" id="{7E1A48E1-60BE-A4B0-4630-D6CE0CA9F160}"/>
                </a:ext>
              </a:extLst>
            </p:cNvPr>
            <p:cNvSpPr/>
            <p:nvPr/>
          </p:nvSpPr>
          <p:spPr>
            <a:xfrm rot="2700000">
              <a:off x="5644340" y="3755522"/>
              <a:ext cx="709811" cy="715979"/>
            </a:xfrm>
            <a:custGeom>
              <a:avLst/>
              <a:gdLst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124384 w 746288"/>
                <a:gd name="connsiteY6" fmla="*/ 74628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0 w 746288"/>
                <a:gd name="connsiteY6" fmla="*/ 124384 h 746288"/>
                <a:gd name="connsiteX0" fmla="*/ 0 w 746288"/>
                <a:gd name="connsiteY0" fmla="*/ 124384 h 786777"/>
                <a:gd name="connsiteX1" fmla="*/ 124384 w 746288"/>
                <a:gd name="connsiteY1" fmla="*/ 0 h 786777"/>
                <a:gd name="connsiteX2" fmla="*/ 621904 w 746288"/>
                <a:gd name="connsiteY2" fmla="*/ 0 h 786777"/>
                <a:gd name="connsiteX3" fmla="*/ 746288 w 746288"/>
                <a:gd name="connsiteY3" fmla="*/ 124384 h 786777"/>
                <a:gd name="connsiteX4" fmla="*/ 746288 w 746288"/>
                <a:gd name="connsiteY4" fmla="*/ 621904 h 786777"/>
                <a:gd name="connsiteX5" fmla="*/ 699425 w 746288"/>
                <a:gd name="connsiteY5" fmla="*/ 714717 h 786777"/>
                <a:gd name="connsiteX6" fmla="*/ 621904 w 746288"/>
                <a:gd name="connsiteY6" fmla="*/ 746288 h 786777"/>
                <a:gd name="connsiteX7" fmla="*/ 0 w 746288"/>
                <a:gd name="connsiteY7" fmla="*/ 124384 h 786777"/>
                <a:gd name="connsiteX0" fmla="*/ 39084 w 785372"/>
                <a:gd name="connsiteY0" fmla="*/ 124384 h 786777"/>
                <a:gd name="connsiteX1" fmla="*/ 75561 w 785372"/>
                <a:gd name="connsiteY1" fmla="*/ 29944 h 786777"/>
                <a:gd name="connsiteX2" fmla="*/ 163468 w 785372"/>
                <a:gd name="connsiteY2" fmla="*/ 0 h 786777"/>
                <a:gd name="connsiteX3" fmla="*/ 660988 w 785372"/>
                <a:gd name="connsiteY3" fmla="*/ 0 h 786777"/>
                <a:gd name="connsiteX4" fmla="*/ 785372 w 785372"/>
                <a:gd name="connsiteY4" fmla="*/ 124384 h 786777"/>
                <a:gd name="connsiteX5" fmla="*/ 785372 w 785372"/>
                <a:gd name="connsiteY5" fmla="*/ 621904 h 786777"/>
                <a:gd name="connsiteX6" fmla="*/ 738509 w 785372"/>
                <a:gd name="connsiteY6" fmla="*/ 714717 h 786777"/>
                <a:gd name="connsiteX7" fmla="*/ 660988 w 785372"/>
                <a:gd name="connsiteY7" fmla="*/ 746288 h 786777"/>
                <a:gd name="connsiteX8" fmla="*/ 39084 w 785372"/>
                <a:gd name="connsiteY8" fmla="*/ 124384 h 786777"/>
                <a:gd name="connsiteX0" fmla="*/ 585427 w 709811"/>
                <a:gd name="connsiteY0" fmla="*/ 746288 h 786777"/>
                <a:gd name="connsiteX1" fmla="*/ 0 w 709811"/>
                <a:gd name="connsiteY1" fmla="*/ 29944 h 786777"/>
                <a:gd name="connsiteX2" fmla="*/ 87907 w 709811"/>
                <a:gd name="connsiteY2" fmla="*/ 0 h 786777"/>
                <a:gd name="connsiteX3" fmla="*/ 585427 w 709811"/>
                <a:gd name="connsiteY3" fmla="*/ 0 h 786777"/>
                <a:gd name="connsiteX4" fmla="*/ 709811 w 709811"/>
                <a:gd name="connsiteY4" fmla="*/ 124384 h 786777"/>
                <a:gd name="connsiteX5" fmla="*/ 709811 w 709811"/>
                <a:gd name="connsiteY5" fmla="*/ 621904 h 786777"/>
                <a:gd name="connsiteX6" fmla="*/ 662948 w 709811"/>
                <a:gd name="connsiteY6" fmla="*/ 714717 h 786777"/>
                <a:gd name="connsiteX7" fmla="*/ 585427 w 709811"/>
                <a:gd name="connsiteY7" fmla="*/ 746288 h 786777"/>
                <a:gd name="connsiteX0" fmla="*/ 323522 w 709811"/>
                <a:gd name="connsiteY0" fmla="*/ 397081 h 715979"/>
                <a:gd name="connsiteX1" fmla="*/ 0 w 709811"/>
                <a:gd name="connsiteY1" fmla="*/ 29944 h 715979"/>
                <a:gd name="connsiteX2" fmla="*/ 87907 w 709811"/>
                <a:gd name="connsiteY2" fmla="*/ 0 h 715979"/>
                <a:gd name="connsiteX3" fmla="*/ 585427 w 709811"/>
                <a:gd name="connsiteY3" fmla="*/ 0 h 715979"/>
                <a:gd name="connsiteX4" fmla="*/ 709811 w 709811"/>
                <a:gd name="connsiteY4" fmla="*/ 124384 h 715979"/>
                <a:gd name="connsiteX5" fmla="*/ 709811 w 709811"/>
                <a:gd name="connsiteY5" fmla="*/ 621904 h 715979"/>
                <a:gd name="connsiteX6" fmla="*/ 662948 w 709811"/>
                <a:gd name="connsiteY6" fmla="*/ 714717 h 715979"/>
                <a:gd name="connsiteX7" fmla="*/ 323522 w 709811"/>
                <a:gd name="connsiteY7" fmla="*/ 397081 h 7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811" h="715979">
                  <a:moveTo>
                    <a:pt x="323522" y="397081"/>
                  </a:moveTo>
                  <a:cubicBezTo>
                    <a:pt x="213031" y="282952"/>
                    <a:pt x="82920" y="154325"/>
                    <a:pt x="0" y="29944"/>
                  </a:cubicBezTo>
                  <a:cubicBezTo>
                    <a:pt x="20731" y="9213"/>
                    <a:pt x="-9664" y="4991"/>
                    <a:pt x="87907" y="0"/>
                  </a:cubicBezTo>
                  <a:lnTo>
                    <a:pt x="585427" y="0"/>
                  </a:lnTo>
                  <a:cubicBezTo>
                    <a:pt x="654122" y="0"/>
                    <a:pt x="709811" y="55689"/>
                    <a:pt x="709811" y="124384"/>
                  </a:cubicBezTo>
                  <a:lnTo>
                    <a:pt x="709811" y="621904"/>
                  </a:lnTo>
                  <a:cubicBezTo>
                    <a:pt x="702001" y="720293"/>
                    <a:pt x="683679" y="693986"/>
                    <a:pt x="662948" y="714717"/>
                  </a:cubicBezTo>
                  <a:cubicBezTo>
                    <a:pt x="642217" y="735448"/>
                    <a:pt x="440093" y="495470"/>
                    <a:pt x="323522" y="3970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448E5C83-4F13-C99D-E17F-E9C320FAA261}"/>
              </a:ext>
            </a:extLst>
          </p:cNvPr>
          <p:cNvGrpSpPr/>
          <p:nvPr/>
        </p:nvGrpSpPr>
        <p:grpSpPr>
          <a:xfrm>
            <a:off x="1055687" y="4148931"/>
            <a:ext cx="4819512" cy="913279"/>
            <a:chOff x="1055688" y="3609020"/>
            <a:chExt cx="5301547" cy="1004623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7BB5FD-8C06-FD0B-F7D5-8A6FDC47583B}"/>
                </a:ext>
              </a:extLst>
            </p:cNvPr>
            <p:cNvSpPr txBox="1"/>
            <p:nvPr/>
          </p:nvSpPr>
          <p:spPr>
            <a:xfrm>
              <a:off x="1055688" y="3609020"/>
              <a:ext cx="5040312" cy="1004623"/>
            </a:xfrm>
            <a:prstGeom prst="roundRect">
              <a:avLst/>
            </a:prstGeom>
            <a:solidFill>
              <a:schemeClr val="accent1"/>
            </a:solidFill>
            <a:effectLst>
              <a:softEdge rad="0"/>
            </a:effectLst>
          </p:spPr>
          <p:txBody>
            <a:bodyPr wrap="square" lIns="180000" tIns="180000" rIns="180000" bIns="180000" rtlCol="0" anchor="ctr">
              <a:noAutofit/>
            </a:bodyPr>
            <a:lstStyle/>
            <a:p>
              <a:r>
                <a:rPr lang="de-DE" sz="1600" dirty="0">
                  <a:solidFill>
                    <a:schemeClr val="bg2"/>
                  </a:solidFill>
                </a:rPr>
                <a:t>Nutzung der Windenergie von 2% bzw. ab 2032 2,2% der Fläche des Landes Hessen, Photovoltaik 1%</a:t>
              </a:r>
            </a:p>
          </p:txBody>
        </p:sp>
        <p:sp>
          <p:nvSpPr>
            <p:cNvPr id="28" name="Abgerundetes Rechteck 3">
              <a:extLst>
                <a:ext uri="{FF2B5EF4-FFF2-40B4-BE49-F238E27FC236}">
                  <a16:creationId xmlns:a16="http://schemas.microsoft.com/office/drawing/2014/main" id="{0E96630B-BF83-C9D9-D433-7D13952FFEF5}"/>
                </a:ext>
              </a:extLst>
            </p:cNvPr>
            <p:cNvSpPr/>
            <p:nvPr/>
          </p:nvSpPr>
          <p:spPr>
            <a:xfrm rot="2700000">
              <a:off x="5644340" y="3755522"/>
              <a:ext cx="709811" cy="715979"/>
            </a:xfrm>
            <a:custGeom>
              <a:avLst/>
              <a:gdLst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124384 w 746288"/>
                <a:gd name="connsiteY6" fmla="*/ 74628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0 w 746288"/>
                <a:gd name="connsiteY6" fmla="*/ 124384 h 746288"/>
                <a:gd name="connsiteX0" fmla="*/ 0 w 746288"/>
                <a:gd name="connsiteY0" fmla="*/ 124384 h 786777"/>
                <a:gd name="connsiteX1" fmla="*/ 124384 w 746288"/>
                <a:gd name="connsiteY1" fmla="*/ 0 h 786777"/>
                <a:gd name="connsiteX2" fmla="*/ 621904 w 746288"/>
                <a:gd name="connsiteY2" fmla="*/ 0 h 786777"/>
                <a:gd name="connsiteX3" fmla="*/ 746288 w 746288"/>
                <a:gd name="connsiteY3" fmla="*/ 124384 h 786777"/>
                <a:gd name="connsiteX4" fmla="*/ 746288 w 746288"/>
                <a:gd name="connsiteY4" fmla="*/ 621904 h 786777"/>
                <a:gd name="connsiteX5" fmla="*/ 699425 w 746288"/>
                <a:gd name="connsiteY5" fmla="*/ 714717 h 786777"/>
                <a:gd name="connsiteX6" fmla="*/ 621904 w 746288"/>
                <a:gd name="connsiteY6" fmla="*/ 746288 h 786777"/>
                <a:gd name="connsiteX7" fmla="*/ 0 w 746288"/>
                <a:gd name="connsiteY7" fmla="*/ 124384 h 786777"/>
                <a:gd name="connsiteX0" fmla="*/ 39084 w 785372"/>
                <a:gd name="connsiteY0" fmla="*/ 124384 h 786777"/>
                <a:gd name="connsiteX1" fmla="*/ 75561 w 785372"/>
                <a:gd name="connsiteY1" fmla="*/ 29944 h 786777"/>
                <a:gd name="connsiteX2" fmla="*/ 163468 w 785372"/>
                <a:gd name="connsiteY2" fmla="*/ 0 h 786777"/>
                <a:gd name="connsiteX3" fmla="*/ 660988 w 785372"/>
                <a:gd name="connsiteY3" fmla="*/ 0 h 786777"/>
                <a:gd name="connsiteX4" fmla="*/ 785372 w 785372"/>
                <a:gd name="connsiteY4" fmla="*/ 124384 h 786777"/>
                <a:gd name="connsiteX5" fmla="*/ 785372 w 785372"/>
                <a:gd name="connsiteY5" fmla="*/ 621904 h 786777"/>
                <a:gd name="connsiteX6" fmla="*/ 738509 w 785372"/>
                <a:gd name="connsiteY6" fmla="*/ 714717 h 786777"/>
                <a:gd name="connsiteX7" fmla="*/ 660988 w 785372"/>
                <a:gd name="connsiteY7" fmla="*/ 746288 h 786777"/>
                <a:gd name="connsiteX8" fmla="*/ 39084 w 785372"/>
                <a:gd name="connsiteY8" fmla="*/ 124384 h 786777"/>
                <a:gd name="connsiteX0" fmla="*/ 585427 w 709811"/>
                <a:gd name="connsiteY0" fmla="*/ 746288 h 786777"/>
                <a:gd name="connsiteX1" fmla="*/ 0 w 709811"/>
                <a:gd name="connsiteY1" fmla="*/ 29944 h 786777"/>
                <a:gd name="connsiteX2" fmla="*/ 87907 w 709811"/>
                <a:gd name="connsiteY2" fmla="*/ 0 h 786777"/>
                <a:gd name="connsiteX3" fmla="*/ 585427 w 709811"/>
                <a:gd name="connsiteY3" fmla="*/ 0 h 786777"/>
                <a:gd name="connsiteX4" fmla="*/ 709811 w 709811"/>
                <a:gd name="connsiteY4" fmla="*/ 124384 h 786777"/>
                <a:gd name="connsiteX5" fmla="*/ 709811 w 709811"/>
                <a:gd name="connsiteY5" fmla="*/ 621904 h 786777"/>
                <a:gd name="connsiteX6" fmla="*/ 662948 w 709811"/>
                <a:gd name="connsiteY6" fmla="*/ 714717 h 786777"/>
                <a:gd name="connsiteX7" fmla="*/ 585427 w 709811"/>
                <a:gd name="connsiteY7" fmla="*/ 746288 h 786777"/>
                <a:gd name="connsiteX0" fmla="*/ 323522 w 709811"/>
                <a:gd name="connsiteY0" fmla="*/ 397081 h 715979"/>
                <a:gd name="connsiteX1" fmla="*/ 0 w 709811"/>
                <a:gd name="connsiteY1" fmla="*/ 29944 h 715979"/>
                <a:gd name="connsiteX2" fmla="*/ 87907 w 709811"/>
                <a:gd name="connsiteY2" fmla="*/ 0 h 715979"/>
                <a:gd name="connsiteX3" fmla="*/ 585427 w 709811"/>
                <a:gd name="connsiteY3" fmla="*/ 0 h 715979"/>
                <a:gd name="connsiteX4" fmla="*/ 709811 w 709811"/>
                <a:gd name="connsiteY4" fmla="*/ 124384 h 715979"/>
                <a:gd name="connsiteX5" fmla="*/ 709811 w 709811"/>
                <a:gd name="connsiteY5" fmla="*/ 621904 h 715979"/>
                <a:gd name="connsiteX6" fmla="*/ 662948 w 709811"/>
                <a:gd name="connsiteY6" fmla="*/ 714717 h 715979"/>
                <a:gd name="connsiteX7" fmla="*/ 323522 w 709811"/>
                <a:gd name="connsiteY7" fmla="*/ 397081 h 7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811" h="715979">
                  <a:moveTo>
                    <a:pt x="323522" y="397081"/>
                  </a:moveTo>
                  <a:cubicBezTo>
                    <a:pt x="213031" y="282952"/>
                    <a:pt x="82920" y="154325"/>
                    <a:pt x="0" y="29944"/>
                  </a:cubicBezTo>
                  <a:cubicBezTo>
                    <a:pt x="20731" y="9213"/>
                    <a:pt x="-9664" y="4991"/>
                    <a:pt x="87907" y="0"/>
                  </a:cubicBezTo>
                  <a:lnTo>
                    <a:pt x="585427" y="0"/>
                  </a:lnTo>
                  <a:cubicBezTo>
                    <a:pt x="654122" y="0"/>
                    <a:pt x="709811" y="55689"/>
                    <a:pt x="709811" y="124384"/>
                  </a:cubicBezTo>
                  <a:lnTo>
                    <a:pt x="709811" y="621904"/>
                  </a:lnTo>
                  <a:cubicBezTo>
                    <a:pt x="702001" y="720293"/>
                    <a:pt x="683679" y="693986"/>
                    <a:pt x="662948" y="714717"/>
                  </a:cubicBezTo>
                  <a:cubicBezTo>
                    <a:pt x="642217" y="735448"/>
                    <a:pt x="440093" y="495470"/>
                    <a:pt x="323522" y="3970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D9C7A84-5EBB-D631-9AB8-77777E1F28CE}"/>
              </a:ext>
            </a:extLst>
          </p:cNvPr>
          <p:cNvGrpSpPr/>
          <p:nvPr/>
        </p:nvGrpSpPr>
        <p:grpSpPr>
          <a:xfrm>
            <a:off x="1070985" y="5187623"/>
            <a:ext cx="4819512" cy="913279"/>
            <a:chOff x="1055688" y="3609020"/>
            <a:chExt cx="5301547" cy="1004623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A4B6941-19C3-E7C2-61EB-7BE582D8012A}"/>
                </a:ext>
              </a:extLst>
            </p:cNvPr>
            <p:cNvSpPr txBox="1"/>
            <p:nvPr/>
          </p:nvSpPr>
          <p:spPr>
            <a:xfrm>
              <a:off x="1055688" y="3609020"/>
              <a:ext cx="5040312" cy="1004623"/>
            </a:xfrm>
            <a:prstGeom prst="roundRect">
              <a:avLst/>
            </a:prstGeom>
            <a:solidFill>
              <a:schemeClr val="accent1"/>
            </a:solidFill>
            <a:effectLst>
              <a:softEdge rad="0"/>
            </a:effectLst>
          </p:spPr>
          <p:txBody>
            <a:bodyPr wrap="square" lIns="180000" tIns="180000" rIns="180000" bIns="180000" rtlCol="0" anchor="ctr">
              <a:noAutofit/>
            </a:bodyPr>
            <a:lstStyle/>
            <a:p>
              <a:r>
                <a:rPr lang="de-DE" sz="1600" dirty="0">
                  <a:solidFill>
                    <a:schemeClr val="bg2"/>
                  </a:solidFill>
                </a:rPr>
                <a:t>Anhebung der jährlichen Sanierungsquote im Gebäudebestand auf min. 2,5 bis 3%</a:t>
              </a:r>
            </a:p>
          </p:txBody>
        </p:sp>
        <p:sp>
          <p:nvSpPr>
            <p:cNvPr id="8" name="Abgerundetes Rechteck 3">
              <a:extLst>
                <a:ext uri="{FF2B5EF4-FFF2-40B4-BE49-F238E27FC236}">
                  <a16:creationId xmlns:a16="http://schemas.microsoft.com/office/drawing/2014/main" id="{650C42CB-7567-6ECB-924F-501553563544}"/>
                </a:ext>
              </a:extLst>
            </p:cNvPr>
            <p:cNvSpPr/>
            <p:nvPr/>
          </p:nvSpPr>
          <p:spPr>
            <a:xfrm rot="2700000">
              <a:off x="5644340" y="3755522"/>
              <a:ext cx="709811" cy="715979"/>
            </a:xfrm>
            <a:custGeom>
              <a:avLst/>
              <a:gdLst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124384 w 746288"/>
                <a:gd name="connsiteY6" fmla="*/ 74628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621904 h 746288"/>
                <a:gd name="connsiteX8" fmla="*/ 0 w 746288"/>
                <a:gd name="connsiteY8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326270 w 746288"/>
                <a:gd name="connsiteY6" fmla="*/ 402538 h 746288"/>
                <a:gd name="connsiteX7" fmla="*/ 0 w 746288"/>
                <a:gd name="connsiteY7" fmla="*/ 124384 h 746288"/>
                <a:gd name="connsiteX0" fmla="*/ 0 w 746288"/>
                <a:gd name="connsiteY0" fmla="*/ 124384 h 746288"/>
                <a:gd name="connsiteX1" fmla="*/ 124384 w 746288"/>
                <a:gd name="connsiteY1" fmla="*/ 0 h 746288"/>
                <a:gd name="connsiteX2" fmla="*/ 621904 w 746288"/>
                <a:gd name="connsiteY2" fmla="*/ 0 h 746288"/>
                <a:gd name="connsiteX3" fmla="*/ 746288 w 746288"/>
                <a:gd name="connsiteY3" fmla="*/ 124384 h 746288"/>
                <a:gd name="connsiteX4" fmla="*/ 746288 w 746288"/>
                <a:gd name="connsiteY4" fmla="*/ 621904 h 746288"/>
                <a:gd name="connsiteX5" fmla="*/ 621904 w 746288"/>
                <a:gd name="connsiteY5" fmla="*/ 746288 h 746288"/>
                <a:gd name="connsiteX6" fmla="*/ 0 w 746288"/>
                <a:gd name="connsiteY6" fmla="*/ 124384 h 746288"/>
                <a:gd name="connsiteX0" fmla="*/ 0 w 746288"/>
                <a:gd name="connsiteY0" fmla="*/ 124384 h 786777"/>
                <a:gd name="connsiteX1" fmla="*/ 124384 w 746288"/>
                <a:gd name="connsiteY1" fmla="*/ 0 h 786777"/>
                <a:gd name="connsiteX2" fmla="*/ 621904 w 746288"/>
                <a:gd name="connsiteY2" fmla="*/ 0 h 786777"/>
                <a:gd name="connsiteX3" fmla="*/ 746288 w 746288"/>
                <a:gd name="connsiteY3" fmla="*/ 124384 h 786777"/>
                <a:gd name="connsiteX4" fmla="*/ 746288 w 746288"/>
                <a:gd name="connsiteY4" fmla="*/ 621904 h 786777"/>
                <a:gd name="connsiteX5" fmla="*/ 699425 w 746288"/>
                <a:gd name="connsiteY5" fmla="*/ 714717 h 786777"/>
                <a:gd name="connsiteX6" fmla="*/ 621904 w 746288"/>
                <a:gd name="connsiteY6" fmla="*/ 746288 h 786777"/>
                <a:gd name="connsiteX7" fmla="*/ 0 w 746288"/>
                <a:gd name="connsiteY7" fmla="*/ 124384 h 786777"/>
                <a:gd name="connsiteX0" fmla="*/ 39084 w 785372"/>
                <a:gd name="connsiteY0" fmla="*/ 124384 h 786777"/>
                <a:gd name="connsiteX1" fmla="*/ 75561 w 785372"/>
                <a:gd name="connsiteY1" fmla="*/ 29944 h 786777"/>
                <a:gd name="connsiteX2" fmla="*/ 163468 w 785372"/>
                <a:gd name="connsiteY2" fmla="*/ 0 h 786777"/>
                <a:gd name="connsiteX3" fmla="*/ 660988 w 785372"/>
                <a:gd name="connsiteY3" fmla="*/ 0 h 786777"/>
                <a:gd name="connsiteX4" fmla="*/ 785372 w 785372"/>
                <a:gd name="connsiteY4" fmla="*/ 124384 h 786777"/>
                <a:gd name="connsiteX5" fmla="*/ 785372 w 785372"/>
                <a:gd name="connsiteY5" fmla="*/ 621904 h 786777"/>
                <a:gd name="connsiteX6" fmla="*/ 738509 w 785372"/>
                <a:gd name="connsiteY6" fmla="*/ 714717 h 786777"/>
                <a:gd name="connsiteX7" fmla="*/ 660988 w 785372"/>
                <a:gd name="connsiteY7" fmla="*/ 746288 h 786777"/>
                <a:gd name="connsiteX8" fmla="*/ 39084 w 785372"/>
                <a:gd name="connsiteY8" fmla="*/ 124384 h 786777"/>
                <a:gd name="connsiteX0" fmla="*/ 585427 w 709811"/>
                <a:gd name="connsiteY0" fmla="*/ 746288 h 786777"/>
                <a:gd name="connsiteX1" fmla="*/ 0 w 709811"/>
                <a:gd name="connsiteY1" fmla="*/ 29944 h 786777"/>
                <a:gd name="connsiteX2" fmla="*/ 87907 w 709811"/>
                <a:gd name="connsiteY2" fmla="*/ 0 h 786777"/>
                <a:gd name="connsiteX3" fmla="*/ 585427 w 709811"/>
                <a:gd name="connsiteY3" fmla="*/ 0 h 786777"/>
                <a:gd name="connsiteX4" fmla="*/ 709811 w 709811"/>
                <a:gd name="connsiteY4" fmla="*/ 124384 h 786777"/>
                <a:gd name="connsiteX5" fmla="*/ 709811 w 709811"/>
                <a:gd name="connsiteY5" fmla="*/ 621904 h 786777"/>
                <a:gd name="connsiteX6" fmla="*/ 662948 w 709811"/>
                <a:gd name="connsiteY6" fmla="*/ 714717 h 786777"/>
                <a:gd name="connsiteX7" fmla="*/ 585427 w 709811"/>
                <a:gd name="connsiteY7" fmla="*/ 746288 h 786777"/>
                <a:gd name="connsiteX0" fmla="*/ 323522 w 709811"/>
                <a:gd name="connsiteY0" fmla="*/ 397081 h 715979"/>
                <a:gd name="connsiteX1" fmla="*/ 0 w 709811"/>
                <a:gd name="connsiteY1" fmla="*/ 29944 h 715979"/>
                <a:gd name="connsiteX2" fmla="*/ 87907 w 709811"/>
                <a:gd name="connsiteY2" fmla="*/ 0 h 715979"/>
                <a:gd name="connsiteX3" fmla="*/ 585427 w 709811"/>
                <a:gd name="connsiteY3" fmla="*/ 0 h 715979"/>
                <a:gd name="connsiteX4" fmla="*/ 709811 w 709811"/>
                <a:gd name="connsiteY4" fmla="*/ 124384 h 715979"/>
                <a:gd name="connsiteX5" fmla="*/ 709811 w 709811"/>
                <a:gd name="connsiteY5" fmla="*/ 621904 h 715979"/>
                <a:gd name="connsiteX6" fmla="*/ 662948 w 709811"/>
                <a:gd name="connsiteY6" fmla="*/ 714717 h 715979"/>
                <a:gd name="connsiteX7" fmla="*/ 323522 w 709811"/>
                <a:gd name="connsiteY7" fmla="*/ 397081 h 71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9811" h="715979">
                  <a:moveTo>
                    <a:pt x="323522" y="397081"/>
                  </a:moveTo>
                  <a:cubicBezTo>
                    <a:pt x="213031" y="282952"/>
                    <a:pt x="82920" y="154325"/>
                    <a:pt x="0" y="29944"/>
                  </a:cubicBezTo>
                  <a:cubicBezTo>
                    <a:pt x="20731" y="9213"/>
                    <a:pt x="-9664" y="4991"/>
                    <a:pt x="87907" y="0"/>
                  </a:cubicBezTo>
                  <a:lnTo>
                    <a:pt x="585427" y="0"/>
                  </a:lnTo>
                  <a:cubicBezTo>
                    <a:pt x="654122" y="0"/>
                    <a:pt x="709811" y="55689"/>
                    <a:pt x="709811" y="124384"/>
                  </a:cubicBezTo>
                  <a:lnTo>
                    <a:pt x="709811" y="621904"/>
                  </a:lnTo>
                  <a:cubicBezTo>
                    <a:pt x="702001" y="720293"/>
                    <a:pt x="683679" y="693986"/>
                    <a:pt x="662948" y="714717"/>
                  </a:cubicBezTo>
                  <a:cubicBezTo>
                    <a:pt x="642217" y="735448"/>
                    <a:pt x="440093" y="495470"/>
                    <a:pt x="323522" y="3970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80881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1C0796-B1E1-ADBF-21E9-1951F0C13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335" y="951165"/>
            <a:ext cx="9865096" cy="565245"/>
          </a:xfrm>
        </p:spPr>
        <p:txBody>
          <a:bodyPr/>
          <a:lstStyle/>
          <a:p>
            <a:r>
              <a:rPr lang="de-DE" dirty="0"/>
              <a:t>Arbeitsgemeinschaft Nahmobilität Hessen (AGNH)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4587BC-9401-4FE1-C2EB-25CDA35991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7" y="1556792"/>
            <a:ext cx="9432800" cy="391964"/>
          </a:xfrm>
        </p:spPr>
        <p:txBody>
          <a:bodyPr/>
          <a:lstStyle/>
          <a:p>
            <a:r>
              <a:rPr lang="de-DE" dirty="0"/>
              <a:t>Erfahrungsaustausch – Handlungshilfen/Leitfäden – Finanzielle Förderung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251CDF-7EA7-9715-A790-FE6C872771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865096" cy="4319586"/>
          </a:xfrm>
        </p:spPr>
        <p:txBody>
          <a:bodyPr/>
          <a:lstStyle/>
          <a:p>
            <a:pPr marL="0" indent="0">
              <a:buNone/>
            </a:pPr>
            <a:br>
              <a:rPr lang="de-DE" b="1" dirty="0"/>
            </a:br>
            <a:r>
              <a:rPr lang="de-DE" b="1" dirty="0"/>
              <a:t>Zielgruppen: </a:t>
            </a:r>
            <a:r>
              <a:rPr lang="de-DE" dirty="0"/>
              <a:t>Kommunen</a:t>
            </a:r>
            <a:r>
              <a:rPr lang="de-DE" b="1" dirty="0"/>
              <a:t>, </a:t>
            </a:r>
            <a:r>
              <a:rPr lang="de-DE" dirty="0"/>
              <a:t>Vereine, Organisationen, Verbände, Hochschulen, Planungsbüros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Angebote:</a:t>
            </a:r>
          </a:p>
          <a:p>
            <a:r>
              <a:rPr lang="de-DE" dirty="0"/>
              <a:t>Online-Seminare, Workshops, Fortbildungsprogramme, Präsenzveranstaltungen, Exkursionen</a:t>
            </a:r>
          </a:p>
          <a:p>
            <a:r>
              <a:rPr lang="de-DE" dirty="0"/>
              <a:t>Leitfäden, Broschüren, Flyer</a:t>
            </a:r>
          </a:p>
          <a:p>
            <a:r>
              <a:rPr lang="de-DE" dirty="0"/>
              <a:t>Unterstützung bei der Öffentlichkeitsarbeit (Pressetexte, Flyer &amp; Poster, Fotos, Icons, GIFs, Werbemittel, Event-Equipment)</a:t>
            </a:r>
          </a:p>
          <a:p>
            <a:r>
              <a:rPr lang="de-DE" dirty="0"/>
              <a:t>Kommunenaktionen (Mitmach-Aktionen, wie Nahmobile Stadtrallye, „Pimp </a:t>
            </a:r>
            <a:r>
              <a:rPr lang="de-DE" dirty="0" err="1"/>
              <a:t>your</a:t>
            </a:r>
            <a:r>
              <a:rPr lang="de-DE" dirty="0"/>
              <a:t> bike“-Stationen)</a:t>
            </a:r>
          </a:p>
          <a:p>
            <a:endParaRPr lang="de-DE" dirty="0"/>
          </a:p>
          <a:p>
            <a:endParaRPr lang="de-DE" dirty="0"/>
          </a:p>
          <a:p>
            <a:endParaRPr lang="de-DE" b="1" dirty="0"/>
          </a:p>
        </p:txBody>
      </p:sp>
      <p:sp>
        <p:nvSpPr>
          <p:cNvPr id="6" name="Pfeil: nach links 5">
            <a:hlinkClick r:id="rId2" action="ppaction://hlinksldjump"/>
            <a:extLst>
              <a:ext uri="{FF2B5EF4-FFF2-40B4-BE49-F238E27FC236}">
                <a16:creationId xmlns:a16="http://schemas.microsoft.com/office/drawing/2014/main" id="{FB10D877-9E5E-2238-3AA5-C91B0909FE13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5AAE76-D9F8-299D-8FF9-01418116E049}"/>
              </a:ext>
            </a:extLst>
          </p:cNvPr>
          <p:cNvSpPr txBox="1"/>
          <p:nvPr/>
        </p:nvSpPr>
        <p:spPr>
          <a:xfrm rot="20308257">
            <a:off x="4095701" y="3208516"/>
            <a:ext cx="2425483" cy="6097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180000" tIns="180000" rIns="180000" bIns="180000" rtlCol="0" anchor="t" anchorCtr="0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</a:rPr>
              <a:t>Auf Aktualität prüfen</a:t>
            </a:r>
          </a:p>
        </p:txBody>
      </p:sp>
    </p:spTree>
    <p:extLst>
      <p:ext uri="{BB962C8B-B14F-4D97-AF65-F5344CB8AC3E}">
        <p14:creationId xmlns:p14="http://schemas.microsoft.com/office/powerpoint/2010/main" val="3278499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1C0796-B1E1-ADBF-21E9-1951F0C13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335" y="951165"/>
            <a:ext cx="9865096" cy="565245"/>
          </a:xfrm>
        </p:spPr>
        <p:txBody>
          <a:bodyPr/>
          <a:lstStyle/>
          <a:p>
            <a:r>
              <a:rPr lang="de-DE" dirty="0"/>
              <a:t>Arbeitsgemeinschaft Nahmobilität Hessen (AGNH)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251CDF-7EA7-9715-A790-FE6C872771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81335" y="1340768"/>
            <a:ext cx="9865096" cy="4319586"/>
          </a:xfrm>
        </p:spPr>
        <p:txBody>
          <a:bodyPr/>
          <a:lstStyle/>
          <a:p>
            <a:pPr marL="0" indent="0">
              <a:buNone/>
            </a:pPr>
            <a:br>
              <a:rPr lang="de-DE" b="1" dirty="0"/>
            </a:br>
            <a:r>
              <a:rPr lang="de-DE" b="1" dirty="0"/>
              <a:t>Angebote:</a:t>
            </a:r>
          </a:p>
          <a:p>
            <a:r>
              <a:rPr lang="de-DE" dirty="0"/>
              <a:t>Straßen neu entdecken (Gratisverleih von Stadtmöbeln) </a:t>
            </a:r>
          </a:p>
          <a:p>
            <a:r>
              <a:rPr lang="de-DE" dirty="0"/>
              <a:t>Mobile Zählstellen (Gratisverleih von Rad-, Fuß- und Kfz-Zählgeräten)</a:t>
            </a:r>
          </a:p>
          <a:p>
            <a:r>
              <a:rPr lang="de-DE" dirty="0"/>
              <a:t>Radfahren gemeinsam neu entdecken (Gratisverleih einer Fahrradrikscha an Organisationen)</a:t>
            </a:r>
          </a:p>
          <a:p>
            <a:r>
              <a:rPr lang="de-DE" dirty="0"/>
              <a:t>... und vieles mehr</a:t>
            </a:r>
          </a:p>
          <a:p>
            <a:endParaRPr lang="de-DE" dirty="0"/>
          </a:p>
          <a:p>
            <a:endParaRPr lang="de-DE" b="1" dirty="0"/>
          </a:p>
        </p:txBody>
      </p:sp>
      <p:sp>
        <p:nvSpPr>
          <p:cNvPr id="3" name="Pfeil: nach links 2">
            <a:hlinkClick r:id="rId2" action="ppaction://hlinksldjump"/>
            <a:extLst>
              <a:ext uri="{FF2B5EF4-FFF2-40B4-BE49-F238E27FC236}">
                <a16:creationId xmlns:a16="http://schemas.microsoft.com/office/drawing/2014/main" id="{CB9CDEEA-39DF-2C71-F159-CE48DC4F4CE0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53AF26-5162-7146-FA18-63B0487E021D}"/>
              </a:ext>
            </a:extLst>
          </p:cNvPr>
          <p:cNvSpPr txBox="1"/>
          <p:nvPr/>
        </p:nvSpPr>
        <p:spPr>
          <a:xfrm rot="20308257">
            <a:off x="3285208" y="2759221"/>
            <a:ext cx="2425483" cy="6097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180000" tIns="180000" rIns="180000" bIns="180000" rtlCol="0" anchor="t" anchorCtr="0">
            <a:spAutoFit/>
          </a:bodyPr>
          <a:lstStyle/>
          <a:p>
            <a:pPr algn="l"/>
            <a:r>
              <a:rPr lang="de-DE" sz="1600" b="1" dirty="0">
                <a:solidFill>
                  <a:schemeClr val="bg1"/>
                </a:solidFill>
              </a:rPr>
              <a:t>Auf Aktualität prüfen</a:t>
            </a:r>
          </a:p>
        </p:txBody>
      </p:sp>
    </p:spTree>
    <p:extLst>
      <p:ext uri="{BB962C8B-B14F-4D97-AF65-F5344CB8AC3E}">
        <p14:creationId xmlns:p14="http://schemas.microsoft.com/office/powerpoint/2010/main" val="2230562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8">
            <a:extLst>
              <a:ext uri="{FF2B5EF4-FFF2-40B4-BE49-F238E27FC236}">
                <a16:creationId xmlns:a16="http://schemas.microsoft.com/office/drawing/2014/main" id="{86C0858B-7EAC-273F-752F-63F6D9C3F3C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47528" y="2149598"/>
            <a:ext cx="6048672" cy="401481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AGNH-Mitglieder: ca. 350 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Finanzielle Förderung – Hessen Mobil </a:t>
            </a:r>
            <a:br>
              <a:rPr lang="de-DE" dirty="0">
                <a:solidFill>
                  <a:srgbClr val="FF0000"/>
                </a:solidFill>
              </a:rPr>
            </a:br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Broschüren/Leitfäden/Flyer: </a:t>
            </a:r>
            <a:br>
              <a:rPr lang="de-DE" dirty="0"/>
            </a:br>
            <a:r>
              <a:rPr lang="de-DE" dirty="0">
                <a:hlinkClick r:id="rId2"/>
              </a:rPr>
              <a:t>(Download)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br>
              <a:rPr lang="de-DE" dirty="0"/>
            </a:br>
            <a:r>
              <a:rPr lang="de-DE" dirty="0">
                <a:hlinkClick r:id="rId3"/>
              </a:rPr>
              <a:t>nahmobil-hessen.de</a:t>
            </a:r>
            <a:endParaRPr lang="de-DE" dirty="0"/>
          </a:p>
          <a:p>
            <a:pPr marL="0" indent="0">
              <a:buNone/>
            </a:pPr>
            <a:r>
              <a:rPr lang="de-DE" dirty="0">
                <a:hlinkClick r:id="rId4"/>
              </a:rPr>
              <a:t>nahmobilitaet@lea-hessen.de</a:t>
            </a:r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89FD31-C7DB-4472-AC53-69A8A8FBD4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655" y="2922592"/>
            <a:ext cx="1381069" cy="19507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9CC4C44-5E2E-C939-7E83-7D2CE074BB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158" y="3429000"/>
            <a:ext cx="1436865" cy="20295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7853ED5-28A3-3035-6067-CF93B7FEB9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655" y="4220478"/>
            <a:ext cx="1381069" cy="195302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713D91-2F06-3E41-30BE-33CC520BB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3368" y="2149598"/>
            <a:ext cx="1895344" cy="2062064"/>
          </a:xfrm>
          <a:prstGeom prst="rect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85F5F5DD-51A5-6BF6-546E-4EFC523FF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335" y="951165"/>
            <a:ext cx="9865096" cy="565245"/>
          </a:xfrm>
        </p:spPr>
        <p:txBody>
          <a:bodyPr/>
          <a:lstStyle/>
          <a:p>
            <a:r>
              <a:rPr lang="de-DE" dirty="0"/>
              <a:t>Arbeitsgemeinschaft Nahmobilität Hessen (AGNH)</a:t>
            </a:r>
          </a:p>
        </p:txBody>
      </p:sp>
      <p:sp>
        <p:nvSpPr>
          <p:cNvPr id="2" name="Pfeil: nach links 1">
            <a:hlinkClick r:id="rId9" action="ppaction://hlinksldjump"/>
            <a:extLst>
              <a:ext uri="{FF2B5EF4-FFF2-40B4-BE49-F238E27FC236}">
                <a16:creationId xmlns:a16="http://schemas.microsoft.com/office/drawing/2014/main" id="{AC7AE340-DB6E-2459-E9F7-B94B6C80D643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6C9DF8-6314-E363-62EC-7D52D32EE3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3368" y="4335539"/>
            <a:ext cx="3038475" cy="12763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95E95A7-678D-1E72-295C-AE98FCE10185}"/>
              </a:ext>
            </a:extLst>
          </p:cNvPr>
          <p:cNvSpPr txBox="1"/>
          <p:nvPr/>
        </p:nvSpPr>
        <p:spPr>
          <a:xfrm>
            <a:off x="8633368" y="5284499"/>
            <a:ext cx="2865268" cy="2769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nahmobilitaet@lea-hessen.de</a:t>
            </a:r>
          </a:p>
        </p:txBody>
      </p:sp>
    </p:spTree>
    <p:extLst>
      <p:ext uri="{BB962C8B-B14F-4D97-AF65-F5344CB8AC3E}">
        <p14:creationId xmlns:p14="http://schemas.microsoft.com/office/powerpoint/2010/main" val="275655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6E487-C898-B70B-8AEC-B6CE9FE2E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3EC657-F161-3AAA-BAB8-3D187B847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1335" y="951165"/>
            <a:ext cx="9865096" cy="565245"/>
          </a:xfrm>
        </p:spPr>
        <p:txBody>
          <a:bodyPr/>
          <a:lstStyle/>
          <a:p>
            <a:r>
              <a:rPr lang="de-DE" dirty="0"/>
              <a:t>Geschäftsstelle Elektromobilität Hessen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D864C1-604E-06D8-ABB6-8F57AE90D5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7" y="1556792"/>
            <a:ext cx="9432800" cy="391964"/>
          </a:xfrm>
        </p:spPr>
        <p:txBody>
          <a:bodyPr/>
          <a:lstStyle/>
          <a:p>
            <a:r>
              <a:rPr lang="de-DE" dirty="0"/>
              <a:t>Beratung – Schulung – Information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DB450A-24D0-B464-8CDE-E7FD8CB1E46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55688" y="1989138"/>
            <a:ext cx="9865096" cy="4319586"/>
          </a:xfrm>
        </p:spPr>
        <p:txBody>
          <a:bodyPr/>
          <a:lstStyle/>
          <a:p>
            <a:pPr marL="0" indent="0">
              <a:buNone/>
            </a:pPr>
            <a:br>
              <a:rPr lang="de-DE" b="1" dirty="0"/>
            </a:br>
            <a:r>
              <a:rPr lang="de-DE" b="1" dirty="0"/>
              <a:t>Zielgruppen: </a:t>
            </a:r>
            <a:r>
              <a:rPr lang="de-DE" dirty="0"/>
              <a:t>Kommunen</a:t>
            </a:r>
            <a:r>
              <a:rPr lang="de-DE" b="1" dirty="0"/>
              <a:t>, </a:t>
            </a:r>
            <a:r>
              <a:rPr lang="de-DE" dirty="0"/>
              <a:t>Unternehmen</a:t>
            </a:r>
            <a:br>
              <a:rPr lang="de-DE" dirty="0"/>
            </a:br>
            <a:br>
              <a:rPr lang="de-DE" dirty="0"/>
            </a:br>
            <a:br>
              <a:rPr lang="de-DE" b="1" dirty="0"/>
            </a:br>
            <a:r>
              <a:rPr lang="de-DE" b="1" dirty="0"/>
              <a:t>Angebote:</a:t>
            </a:r>
          </a:p>
          <a:p>
            <a:r>
              <a:rPr lang="de-DE" dirty="0"/>
              <a:t>Beratungsangebote (</a:t>
            </a:r>
            <a:r>
              <a:rPr lang="de-DE" dirty="0" err="1">
                <a:solidFill>
                  <a:srgbClr val="FF0000"/>
                </a:solidFill>
              </a:rPr>
              <a:t>e</a:t>
            </a:r>
            <a:r>
              <a:rPr lang="de-DE" dirty="0" err="1"/>
              <a:t>Coach</a:t>
            </a:r>
            <a:r>
              <a:rPr lang="de-DE" dirty="0"/>
              <a:t>, </a:t>
            </a:r>
            <a:r>
              <a:rPr lang="de-DE" dirty="0" err="1">
                <a:solidFill>
                  <a:srgbClr val="FF0000"/>
                </a:solidFill>
              </a:rPr>
              <a:t>e</a:t>
            </a:r>
            <a:r>
              <a:rPr lang="de-DE" dirty="0" err="1"/>
              <a:t>Lotse</a:t>
            </a:r>
            <a:r>
              <a:rPr lang="de-DE" dirty="0"/>
              <a:t>, Ladeinfrastruktur Erstberatung)</a:t>
            </a:r>
          </a:p>
          <a:p>
            <a:r>
              <a:rPr lang="de-DE" dirty="0"/>
              <a:t>Entscheider-Briefing</a:t>
            </a:r>
          </a:p>
          <a:p>
            <a:r>
              <a:rPr lang="de-DE" dirty="0"/>
              <a:t>Projektberatung</a:t>
            </a:r>
          </a:p>
          <a:p>
            <a:r>
              <a:rPr lang="de-DE" dirty="0"/>
              <a:t>Hessischer Mobilitätskongress</a:t>
            </a:r>
          </a:p>
          <a:p>
            <a:endParaRPr lang="de-DE" dirty="0"/>
          </a:p>
          <a:p>
            <a:endParaRPr lang="de-DE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A7A64B-0F4B-FDBE-F588-7544E7A71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3356992"/>
            <a:ext cx="8327281" cy="2775760"/>
          </a:xfrm>
          <a:prstGeom prst="rect">
            <a:avLst/>
          </a:prstGeom>
        </p:spPr>
      </p:pic>
      <p:sp>
        <p:nvSpPr>
          <p:cNvPr id="5" name="Pfeil: nach links 4">
            <a:hlinkClick r:id="rId3" action="ppaction://hlinksldjump"/>
            <a:extLst>
              <a:ext uri="{FF2B5EF4-FFF2-40B4-BE49-F238E27FC236}">
                <a16:creationId xmlns:a16="http://schemas.microsoft.com/office/drawing/2014/main" id="{93C80450-B8CE-820A-0D8E-FC30A23402B7}"/>
              </a:ext>
            </a:extLst>
          </p:cNvPr>
          <p:cNvSpPr/>
          <p:nvPr/>
        </p:nvSpPr>
        <p:spPr>
          <a:xfrm>
            <a:off x="11368526" y="1323832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10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2C9299A-7C4B-E558-6A8A-4A7E080CD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6" y="908720"/>
            <a:ext cx="8280673" cy="492891"/>
          </a:xfrm>
        </p:spPr>
        <p:txBody>
          <a:bodyPr/>
          <a:lstStyle/>
          <a:p>
            <a:r>
              <a:rPr lang="de-DE" dirty="0"/>
              <a:t>Geschäftsstelle Elektromobilität Hessen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D96E18-BDA4-3617-0D2C-729DB506058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de-DE" dirty="0"/>
              <a:t>320 hessische </a:t>
            </a:r>
            <a:r>
              <a:rPr lang="de-DE" dirty="0" err="1"/>
              <a:t>eLotsen</a:t>
            </a:r>
            <a:endParaRPr lang="de-DE" dirty="0"/>
          </a:p>
          <a:p>
            <a:r>
              <a:rPr lang="de-DE" dirty="0"/>
              <a:t>60 </a:t>
            </a:r>
            <a:r>
              <a:rPr lang="de-DE" dirty="0" err="1"/>
              <a:t>eCoach</a:t>
            </a:r>
            <a:r>
              <a:rPr lang="de-DE" dirty="0"/>
              <a:t> Beratungen</a:t>
            </a:r>
          </a:p>
          <a:p>
            <a:r>
              <a:rPr lang="de-DE" dirty="0"/>
              <a:t>20 LIS-Beratungen</a:t>
            </a:r>
          </a:p>
          <a:p>
            <a:endParaRPr lang="de-DE" dirty="0"/>
          </a:p>
          <a:p>
            <a:r>
              <a:rPr lang="de-DE" dirty="0"/>
              <a:t>Unsere </a:t>
            </a:r>
            <a:r>
              <a:rPr lang="de-DE" dirty="0">
                <a:hlinkClick r:id="rId2"/>
              </a:rPr>
              <a:t>Beratungsangebote</a:t>
            </a:r>
            <a:endParaRPr lang="de-DE" dirty="0"/>
          </a:p>
          <a:p>
            <a:r>
              <a:rPr lang="de-DE" dirty="0">
                <a:hlinkClick r:id="rId3"/>
              </a:rPr>
              <a:t>Schulungsangebot </a:t>
            </a:r>
            <a:r>
              <a:rPr lang="de-DE" dirty="0" err="1">
                <a:hlinkClick r:id="rId3"/>
              </a:rPr>
              <a:t>eLotse</a:t>
            </a:r>
            <a:endParaRPr lang="de-DE" dirty="0">
              <a:hlinkClick r:id="" action="ppaction://noaction"/>
            </a:endParaRPr>
          </a:p>
          <a:p>
            <a:pPr marL="0" indent="0">
              <a:buNone/>
            </a:pPr>
            <a:endParaRPr lang="de-DE" dirty="0">
              <a:hlinkClick r:id="" action="ppaction://noaction"/>
            </a:endParaRPr>
          </a:p>
          <a:p>
            <a:r>
              <a:rPr lang="de-DE" dirty="0">
                <a:hlinkClick r:id="" action="ppaction://noaction"/>
              </a:rPr>
              <a:t>www.strom-bewegt.de</a:t>
            </a:r>
            <a:endParaRPr lang="de-DE" dirty="0"/>
          </a:p>
        </p:txBody>
      </p:sp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3709EC06-728C-CDF4-C10E-811E5F915FB6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>
          <a:xfrm>
            <a:off x="6645164" y="1989136"/>
            <a:ext cx="2160240" cy="2375966"/>
          </a:xfr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D6EC9F3-EA96-5C93-749E-A2329750B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962" y="5583978"/>
            <a:ext cx="2160216" cy="730603"/>
          </a:xfrm>
          <a:prstGeom prst="rect">
            <a:avLst/>
          </a:prstGeom>
        </p:spPr>
      </p:pic>
      <p:sp>
        <p:nvSpPr>
          <p:cNvPr id="3" name="Pfeil: nach links 2">
            <a:hlinkClick r:id="rId6" action="ppaction://hlinksldjump"/>
            <a:extLst>
              <a:ext uri="{FF2B5EF4-FFF2-40B4-BE49-F238E27FC236}">
                <a16:creationId xmlns:a16="http://schemas.microsoft.com/office/drawing/2014/main" id="{C4960510-580C-8BB8-9AB7-BB2F8ED7301A}"/>
              </a:ext>
            </a:extLst>
          </p:cNvPr>
          <p:cNvSpPr/>
          <p:nvPr/>
        </p:nvSpPr>
        <p:spPr>
          <a:xfrm>
            <a:off x="11306180" y="1401611"/>
            <a:ext cx="420851" cy="46592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8175713-2ABC-4CCA-1D52-7F0DE455E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164" y="4479902"/>
            <a:ext cx="3124200" cy="12954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DF619A5-3062-893C-75F0-803A1E9157B7}"/>
              </a:ext>
            </a:extLst>
          </p:cNvPr>
          <p:cNvSpPr txBox="1"/>
          <p:nvPr/>
        </p:nvSpPr>
        <p:spPr>
          <a:xfrm>
            <a:off x="6645164" y="5445478"/>
            <a:ext cx="2865268" cy="2769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info@strom-bewegt.de</a:t>
            </a:r>
          </a:p>
        </p:txBody>
      </p:sp>
    </p:spTree>
    <p:extLst>
      <p:ext uri="{BB962C8B-B14F-4D97-AF65-F5344CB8AC3E}">
        <p14:creationId xmlns:p14="http://schemas.microsoft.com/office/powerpoint/2010/main" val="1608020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95DB8F3-DBD9-9658-958E-BE79462E8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0327" y="1822161"/>
            <a:ext cx="8001918" cy="2623128"/>
          </a:xfrm>
        </p:spPr>
        <p:txBody>
          <a:bodyPr/>
          <a:lstStyle/>
          <a:p>
            <a:pPr algn="ctr"/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 sind Ihr Ansprechpartner vor Ort!</a:t>
            </a:r>
            <a:endParaRPr lang="de-DE" dirty="0"/>
          </a:p>
        </p:txBody>
      </p:sp>
      <p:sp>
        <p:nvSpPr>
          <p:cNvPr id="3" name="Pfeil: nach links 2">
            <a:hlinkClick r:id="rId3" action="ppaction://hlinksldjump"/>
            <a:extLst>
              <a:ext uri="{FF2B5EF4-FFF2-40B4-BE49-F238E27FC236}">
                <a16:creationId xmlns:a16="http://schemas.microsoft.com/office/drawing/2014/main" id="{F0A3E830-5846-28D8-8702-667F217DBFC6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10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D9430B6-A13E-EEE1-C35D-B5EC9D7FB6DE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 b="1"/>
              <a:t>LEA LandesEnergieAgentur Hessen GmbH</a:t>
            </a:r>
            <a:endParaRPr lang="de-DE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993EAC-3CCF-BB29-6E36-3B1EF29124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0508E4-0A77-8EEA-31C4-5192F0C98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066B1-A04A-56BE-5901-099FCF1AD6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D45710B1-31E2-9043-042B-7A9B1F7D0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18307"/>
              </p:ext>
            </p:extLst>
          </p:nvPr>
        </p:nvGraphicFramePr>
        <p:xfrm>
          <a:off x="14922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933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3F7C17A-4F7D-8203-96B0-4F1133FEFD6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A4FECC-0CBD-494D-BD8E-2339C7C804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486943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Wir bieten …</a:t>
            </a:r>
          </a:p>
          <a:p>
            <a:r>
              <a:rPr lang="de-DE" sz="3200" dirty="0">
                <a:solidFill>
                  <a:schemeClr val="bg2"/>
                </a:solidFill>
              </a:rPr>
              <a:t>Beratung &amp; Information zu den Themen: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97DA79-8E52-793E-C247-814E51282F9C}"/>
              </a:ext>
            </a:extLst>
          </p:cNvPr>
          <p:cNvSpPr txBox="1"/>
          <p:nvPr/>
        </p:nvSpPr>
        <p:spPr>
          <a:xfrm>
            <a:off x="671941" y="5146745"/>
            <a:ext cx="3235992" cy="374571"/>
          </a:xfrm>
          <a:prstGeom prst="round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Energieeffizienz und Sanierung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6115E02F-DBFE-566F-0295-43C26FFE7825}"/>
              </a:ext>
            </a:extLst>
          </p:cNvPr>
          <p:cNvGrpSpPr/>
          <p:nvPr/>
        </p:nvGrpSpPr>
        <p:grpSpPr>
          <a:xfrm>
            <a:off x="1461555" y="4081386"/>
            <a:ext cx="1661924" cy="1065359"/>
            <a:chOff x="347330" y="4221601"/>
            <a:chExt cx="1661924" cy="1065359"/>
          </a:xfrm>
          <a:solidFill>
            <a:srgbClr val="FFC000"/>
          </a:solidFill>
        </p:grpSpPr>
        <p:pic>
          <p:nvPicPr>
            <p:cNvPr id="13" name="Grafik 12" descr="Renoviertes Haus funkelnd Silhouette">
              <a:extLst>
                <a:ext uri="{FF2B5EF4-FFF2-40B4-BE49-F238E27FC236}">
                  <a16:creationId xmlns:a16="http://schemas.microsoft.com/office/drawing/2014/main" id="{5E56494A-D4DC-B027-4194-5B0902DEF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3374" y="4293964"/>
              <a:ext cx="875880" cy="882852"/>
            </a:xfrm>
            <a:prstGeom prst="rect">
              <a:avLst/>
            </a:prstGeom>
          </p:spPr>
        </p:pic>
        <p:pic>
          <p:nvPicPr>
            <p:cNvPr id="23" name="Grafik 22" descr="Fluoreszierende Glühbirne Silhouette">
              <a:extLst>
                <a:ext uri="{FF2B5EF4-FFF2-40B4-BE49-F238E27FC236}">
                  <a16:creationId xmlns:a16="http://schemas.microsoft.com/office/drawing/2014/main" id="{6CD66FCB-E254-B8BB-3AF9-D19317F0C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7330" y="4221601"/>
              <a:ext cx="1056945" cy="1065359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F01ADB0-E9FA-7306-E9A5-AADF8E9456AE}"/>
              </a:ext>
            </a:extLst>
          </p:cNvPr>
          <p:cNvGrpSpPr/>
          <p:nvPr/>
        </p:nvGrpSpPr>
        <p:grpSpPr>
          <a:xfrm>
            <a:off x="3349804" y="2111332"/>
            <a:ext cx="2669166" cy="1625482"/>
            <a:chOff x="1064625" y="4009310"/>
            <a:chExt cx="2669166" cy="1625482"/>
          </a:xfrm>
        </p:grpSpPr>
        <p:pic>
          <p:nvPicPr>
            <p:cNvPr id="14" name="Grafik 13" descr="Feuer Silhouette">
              <a:extLst>
                <a:ext uri="{FF2B5EF4-FFF2-40B4-BE49-F238E27FC236}">
                  <a16:creationId xmlns:a16="http://schemas.microsoft.com/office/drawing/2014/main" id="{273491F2-2D19-E11D-8316-4B7ADA55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4997" y="4009310"/>
              <a:ext cx="1056945" cy="1065357"/>
            </a:xfrm>
            <a:prstGeom prst="rect">
              <a:avLst/>
            </a:prstGeom>
          </p:spPr>
        </p:pic>
        <p:sp>
          <p:nvSpPr>
            <p:cNvPr id="24" name="Textfeld 23">
              <a:hlinkClick r:id="rId9" action="ppaction://hlinksldjump"/>
              <a:extLst>
                <a:ext uri="{FF2B5EF4-FFF2-40B4-BE49-F238E27FC236}">
                  <a16:creationId xmlns:a16="http://schemas.microsoft.com/office/drawing/2014/main" id="{FC8410D4-EC0B-EF8E-E2B8-316B694739C3}"/>
                </a:ext>
              </a:extLst>
            </p:cNvPr>
            <p:cNvSpPr txBox="1"/>
            <p:nvPr/>
          </p:nvSpPr>
          <p:spPr>
            <a:xfrm>
              <a:off x="1064625" y="5260159"/>
              <a:ext cx="2669166" cy="374633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Wärme /Energiekonzepte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380C8CF-7BBB-6E0E-C8D5-3B9AB3614B1E}"/>
              </a:ext>
            </a:extLst>
          </p:cNvPr>
          <p:cNvGrpSpPr/>
          <p:nvPr/>
        </p:nvGrpSpPr>
        <p:grpSpPr>
          <a:xfrm>
            <a:off x="4385067" y="4071373"/>
            <a:ext cx="1389756" cy="1461264"/>
            <a:chOff x="2831572" y="4173528"/>
            <a:chExt cx="1389756" cy="1461264"/>
          </a:xfrm>
        </p:grpSpPr>
        <p:pic>
          <p:nvPicPr>
            <p:cNvPr id="44" name="Grafik 43" descr="Stadt Silhouette">
              <a:extLst>
                <a:ext uri="{FF2B5EF4-FFF2-40B4-BE49-F238E27FC236}">
                  <a16:creationId xmlns:a16="http://schemas.microsoft.com/office/drawing/2014/main" id="{133A8F31-222E-7356-7AF1-35980EEDD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85323" y="4173528"/>
              <a:ext cx="1056945" cy="1065357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7CB53ABF-304B-0DE2-5731-165BB71539B5}"/>
                </a:ext>
              </a:extLst>
            </p:cNvPr>
            <p:cNvSpPr txBox="1"/>
            <p:nvPr/>
          </p:nvSpPr>
          <p:spPr>
            <a:xfrm>
              <a:off x="2831572" y="5260221"/>
              <a:ext cx="1389756" cy="374571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Infrastruktur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83DF567-4BDF-E0A7-96AA-1627CCC2D2DB}"/>
              </a:ext>
            </a:extLst>
          </p:cNvPr>
          <p:cNvGrpSpPr/>
          <p:nvPr/>
        </p:nvGrpSpPr>
        <p:grpSpPr>
          <a:xfrm>
            <a:off x="9534044" y="2235773"/>
            <a:ext cx="1276284" cy="1461264"/>
            <a:chOff x="6476563" y="4173528"/>
            <a:chExt cx="1276284" cy="1461264"/>
          </a:xfrm>
        </p:grpSpPr>
        <p:pic>
          <p:nvPicPr>
            <p:cNvPr id="6" name="Grafik 5" descr="Münzen Silhouette">
              <a:extLst>
                <a:ext uri="{FF2B5EF4-FFF2-40B4-BE49-F238E27FC236}">
                  <a16:creationId xmlns:a16="http://schemas.microsoft.com/office/drawing/2014/main" id="{13E01194-704F-7DEE-9619-5BB136CA7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609234" y="4173528"/>
              <a:ext cx="1008521" cy="1016548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B7A8E6DF-DB18-BFD0-A6AB-9003401CDC76}"/>
                </a:ext>
              </a:extLst>
            </p:cNvPr>
            <p:cNvSpPr txBox="1"/>
            <p:nvPr/>
          </p:nvSpPr>
          <p:spPr>
            <a:xfrm>
              <a:off x="6476563" y="5260221"/>
              <a:ext cx="1276284" cy="374571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Förderung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79C9B03-DF41-4004-3DF9-241C649488CE}"/>
              </a:ext>
            </a:extLst>
          </p:cNvPr>
          <p:cNvGrpSpPr/>
          <p:nvPr/>
        </p:nvGrpSpPr>
        <p:grpSpPr>
          <a:xfrm>
            <a:off x="671941" y="2162353"/>
            <a:ext cx="2403505" cy="1596319"/>
            <a:chOff x="4530870" y="4340578"/>
            <a:chExt cx="2403505" cy="1596319"/>
          </a:xfrm>
        </p:grpSpPr>
        <p:pic>
          <p:nvPicPr>
            <p:cNvPr id="46" name="Grafik 45" descr="dunkel (kleinere Sonne) Silhouette">
              <a:hlinkClick r:id="rId16" action="ppaction://hlinksldjump"/>
              <a:extLst>
                <a:ext uri="{FF2B5EF4-FFF2-40B4-BE49-F238E27FC236}">
                  <a16:creationId xmlns:a16="http://schemas.microsoft.com/office/drawing/2014/main" id="{E8D53563-8EA2-6CBF-7507-DE80664F4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632006" y="4340578"/>
              <a:ext cx="1318655" cy="1329152"/>
            </a:xfrm>
            <a:prstGeom prst="rect">
              <a:avLst/>
            </a:prstGeom>
          </p:spPr>
        </p:pic>
        <p:sp>
          <p:nvSpPr>
            <p:cNvPr id="29" name="Textfeld 28">
              <a:hlinkClick r:id="" action="ppaction://noaction"/>
              <a:extLst>
                <a:ext uri="{FF2B5EF4-FFF2-40B4-BE49-F238E27FC236}">
                  <a16:creationId xmlns:a16="http://schemas.microsoft.com/office/drawing/2014/main" id="{B4320B6F-3C97-A676-4E1A-3B1802559186}"/>
                </a:ext>
              </a:extLst>
            </p:cNvPr>
            <p:cNvSpPr txBox="1"/>
            <p:nvPr/>
          </p:nvSpPr>
          <p:spPr>
            <a:xfrm>
              <a:off x="4530870" y="5562326"/>
              <a:ext cx="2403505" cy="374571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1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Erneuerbare Energien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5" name="Grafik 34" descr="Windkraftanlagen Silhouette">
            <a:extLst>
              <a:ext uri="{FF2B5EF4-FFF2-40B4-BE49-F238E27FC236}">
                <a16:creationId xmlns:a16="http://schemas.microsoft.com/office/drawing/2014/main" id="{4D74E315-C639-FD6A-8C8B-F3A354E307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28898" y="2235773"/>
            <a:ext cx="925270" cy="925270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A1789A3-D2B9-90A7-1339-06CB7B92F584}"/>
              </a:ext>
            </a:extLst>
          </p:cNvPr>
          <p:cNvGrpSpPr/>
          <p:nvPr/>
        </p:nvGrpSpPr>
        <p:grpSpPr>
          <a:xfrm>
            <a:off x="6652430" y="2106763"/>
            <a:ext cx="2248154" cy="1631973"/>
            <a:chOff x="8281832" y="4096743"/>
            <a:chExt cx="2248154" cy="1631973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DA9899F-D5E0-523C-61C5-14FEC7F35B11}"/>
                </a:ext>
              </a:extLst>
            </p:cNvPr>
            <p:cNvSpPr txBox="1"/>
            <p:nvPr/>
          </p:nvSpPr>
          <p:spPr>
            <a:xfrm>
              <a:off x="8281832" y="5149834"/>
              <a:ext cx="2248154" cy="578882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dirty="0">
                  <a:solidFill>
                    <a:schemeClr val="bg1"/>
                  </a:solidFill>
                  <a:latin typeface="Arial" panose="020B0604020202020204"/>
                  <a:hlinkClick r:id="rId2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Klimaschutz und Klimawandelanpassung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2D7FD3B-F9ED-055E-85F9-440EE2511C59}"/>
                </a:ext>
              </a:extLst>
            </p:cNvPr>
            <p:cNvGrpSpPr/>
            <p:nvPr/>
          </p:nvGrpSpPr>
          <p:grpSpPr>
            <a:xfrm>
              <a:off x="8808595" y="4096743"/>
              <a:ext cx="1297023" cy="982779"/>
              <a:chOff x="8670927" y="4072038"/>
              <a:chExt cx="1297023" cy="982779"/>
            </a:xfrm>
          </p:grpSpPr>
          <p:pic>
            <p:nvPicPr>
              <p:cNvPr id="12" name="Grafik 11" descr="Sonne Silhouette">
                <a:extLst>
                  <a:ext uri="{FF2B5EF4-FFF2-40B4-BE49-F238E27FC236}">
                    <a16:creationId xmlns:a16="http://schemas.microsoft.com/office/drawing/2014/main" id="{270C0EDE-DBA1-5131-1490-5F2B14D85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8670927" y="407203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" name="Grafik 4" descr="Thermometer Silhouette">
                <a:extLst>
                  <a:ext uri="{FF2B5EF4-FFF2-40B4-BE49-F238E27FC236}">
                    <a16:creationId xmlns:a16="http://schemas.microsoft.com/office/drawing/2014/main" id="{08CDCB15-4397-989E-15A1-F4051B2FB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9202704" y="4289571"/>
                <a:ext cx="765246" cy="765246"/>
              </a:xfrm>
              <a:prstGeom prst="rect">
                <a:avLst/>
              </a:prstGeom>
            </p:spPr>
          </p:pic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8BFE49D-575F-D29F-B323-1F96CFDFE66B}"/>
              </a:ext>
            </a:extLst>
          </p:cNvPr>
          <p:cNvGrpSpPr/>
          <p:nvPr/>
        </p:nvGrpSpPr>
        <p:grpSpPr>
          <a:xfrm>
            <a:off x="6211067" y="4360043"/>
            <a:ext cx="1307129" cy="1155493"/>
            <a:chOff x="6450849" y="4460998"/>
            <a:chExt cx="1307129" cy="1155493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BF8EC60-9D25-D8A0-931E-131DF70F3C37}"/>
                </a:ext>
              </a:extLst>
            </p:cNvPr>
            <p:cNvSpPr txBox="1"/>
            <p:nvPr/>
          </p:nvSpPr>
          <p:spPr>
            <a:xfrm>
              <a:off x="6450849" y="5241920"/>
              <a:ext cx="1307129" cy="374571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hlinkClick r:id="rId2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Mobilität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B0874A14-565E-B575-1549-8DBDD6E4DCE8}"/>
                </a:ext>
              </a:extLst>
            </p:cNvPr>
            <p:cNvGrpSpPr/>
            <p:nvPr/>
          </p:nvGrpSpPr>
          <p:grpSpPr>
            <a:xfrm>
              <a:off x="6498466" y="4460998"/>
              <a:ext cx="1200375" cy="699213"/>
              <a:chOff x="3168712" y="2082005"/>
              <a:chExt cx="5467357" cy="2888843"/>
            </a:xfrm>
          </p:grpSpPr>
          <p:pic>
            <p:nvPicPr>
              <p:cNvPr id="7" name="Grafik 6" descr="Auto Silhouette">
                <a:extLst>
                  <a:ext uri="{FF2B5EF4-FFF2-40B4-BE49-F238E27FC236}">
                    <a16:creationId xmlns:a16="http://schemas.microsoft.com/office/drawing/2014/main" id="{8F839813-C807-FE0B-7C59-984CD5620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6518771" y="2087272"/>
                <a:ext cx="2117298" cy="2134149"/>
              </a:xfrm>
              <a:prstGeom prst="rect">
                <a:avLst/>
              </a:prstGeom>
            </p:spPr>
          </p:pic>
          <p:pic>
            <p:nvPicPr>
              <p:cNvPr id="32" name="Grafik 31" descr="Radfahren Silhouette">
                <a:extLst>
                  <a:ext uri="{FF2B5EF4-FFF2-40B4-BE49-F238E27FC236}">
                    <a16:creationId xmlns:a16="http://schemas.microsoft.com/office/drawing/2014/main" id="{C972E6F4-C1AE-B7DE-436D-32180CAA2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4594006" y="3065848"/>
                <a:ext cx="1905000" cy="1905000"/>
              </a:xfrm>
              <a:prstGeom prst="rect">
                <a:avLst/>
              </a:prstGeom>
            </p:spPr>
          </p:pic>
          <p:pic>
            <p:nvPicPr>
              <p:cNvPr id="33" name="Grafik 32" descr="Gehen Silhouette">
                <a:extLst>
                  <a:ext uri="{FF2B5EF4-FFF2-40B4-BE49-F238E27FC236}">
                    <a16:creationId xmlns:a16="http://schemas.microsoft.com/office/drawing/2014/main" id="{47D3669A-0C72-3EB2-2311-121E69672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3168712" y="2082005"/>
                <a:ext cx="1808673" cy="1808673"/>
              </a:xfrm>
              <a:prstGeom prst="rect">
                <a:avLst/>
              </a:prstGeom>
            </p:spPr>
          </p:pic>
        </p:grpSp>
      </p:grpSp>
      <p:sp>
        <p:nvSpPr>
          <p:cNvPr id="10" name="Pfeil: nach links 9">
            <a:hlinkClick r:id="rId34" action="ppaction://hlinksldjump"/>
            <a:extLst>
              <a:ext uri="{FF2B5EF4-FFF2-40B4-BE49-F238E27FC236}">
                <a16:creationId xmlns:a16="http://schemas.microsoft.com/office/drawing/2014/main" id="{8E3836F8-E271-480F-9BCF-F2223C8DB7AC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0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E8CE1-86A3-DC47-B360-65F01DEEB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D9C73DD-1E68-48B7-5F5D-55B080E3BAEA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05568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/>
              <a:t>LEA LandesEnergieAgentur Hessen GmbH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4696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5CB8D2-5186-BEC8-1E32-026C7635B6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113" y="683428"/>
            <a:ext cx="9001126" cy="1321050"/>
          </a:xfrm>
          <a:prstGeom prst="rect">
            <a:avLst/>
          </a:prstGeom>
        </p:spPr>
        <p:txBody>
          <a:bodyPr/>
          <a:lstStyle/>
          <a:p>
            <a:r>
              <a:rPr lang="de-DE" sz="3200" dirty="0">
                <a:solidFill>
                  <a:schemeClr val="bg2"/>
                </a:solidFill>
              </a:rPr>
              <a:t>Erneuerbare Energien:</a:t>
            </a:r>
          </a:p>
        </p:txBody>
      </p:sp>
      <p:pic>
        <p:nvPicPr>
          <p:cNvPr id="46" name="Grafik 45" descr="dunkel (kleinere Sonne) Silhouette">
            <a:hlinkClick r:id="" action="ppaction://noaction"/>
            <a:extLst>
              <a:ext uri="{FF2B5EF4-FFF2-40B4-BE49-F238E27FC236}">
                <a16:creationId xmlns:a16="http://schemas.microsoft.com/office/drawing/2014/main" id="{26EE234A-BC3A-987C-9A9A-06750FE47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177" y="2170407"/>
            <a:ext cx="2204780" cy="2061776"/>
          </a:xfrm>
          <a:prstGeom prst="rect">
            <a:avLst/>
          </a:prstGeom>
        </p:spPr>
      </p:pic>
      <p:pic>
        <p:nvPicPr>
          <p:cNvPr id="35" name="Grafik 34" descr="Windkraftanlagen Silhouette">
            <a:extLst>
              <a:ext uri="{FF2B5EF4-FFF2-40B4-BE49-F238E27FC236}">
                <a16:creationId xmlns:a16="http://schemas.microsoft.com/office/drawing/2014/main" id="{5FED826C-CAF7-56BB-F8C6-3CE40AA1D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6494" y="2170407"/>
            <a:ext cx="1547044" cy="1435276"/>
          </a:xfrm>
          <a:prstGeom prst="rect">
            <a:avLst/>
          </a:prstGeom>
        </p:spPr>
      </p:pic>
      <p:sp>
        <p:nvSpPr>
          <p:cNvPr id="29" name="Pfeil: nach links 28">
            <a:hlinkClick r:id="rId6" action="ppaction://hlinksldjump"/>
            <a:extLst>
              <a:ext uri="{FF2B5EF4-FFF2-40B4-BE49-F238E27FC236}">
                <a16:creationId xmlns:a16="http://schemas.microsoft.com/office/drawing/2014/main" id="{F6A946FF-C5AE-2EFD-C0F4-F5BA5B85F4C5}"/>
              </a:ext>
            </a:extLst>
          </p:cNvPr>
          <p:cNvSpPr/>
          <p:nvPr/>
        </p:nvSpPr>
        <p:spPr>
          <a:xfrm>
            <a:off x="11496600" y="1264208"/>
            <a:ext cx="420851" cy="46592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2254088-1397-2D1E-A656-EC765C4E29C2}"/>
              </a:ext>
            </a:extLst>
          </p:cNvPr>
          <p:cNvSpPr/>
          <p:nvPr/>
        </p:nvSpPr>
        <p:spPr>
          <a:xfrm>
            <a:off x="3127051" y="4840933"/>
            <a:ext cx="2184320" cy="76400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FF-PV-Anlagen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F3369F1-7D9B-D47E-9A91-D0C685DCEA57}"/>
              </a:ext>
            </a:extLst>
          </p:cNvPr>
          <p:cNvSpPr/>
          <p:nvPr/>
        </p:nvSpPr>
        <p:spPr>
          <a:xfrm>
            <a:off x="763598" y="4853523"/>
            <a:ext cx="2214408" cy="76400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Windenergie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3F592A4-CBE3-2B6F-DB94-0BF1C551F385}"/>
              </a:ext>
            </a:extLst>
          </p:cNvPr>
          <p:cNvSpPr/>
          <p:nvPr/>
        </p:nvSpPr>
        <p:spPr>
          <a:xfrm>
            <a:off x="5480660" y="4834639"/>
            <a:ext cx="2184320" cy="76400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5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Solarenergie</a:t>
            </a:r>
            <a:endParaRPr lang="de-DE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0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516969-55BC-6A52-A3ED-A97D789B3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4877" y="730832"/>
            <a:ext cx="9432801" cy="648072"/>
          </a:xfrm>
        </p:spPr>
        <p:txBody>
          <a:bodyPr/>
          <a:lstStyle/>
          <a:p>
            <a:r>
              <a:rPr lang="de-DE" dirty="0"/>
              <a:t>Windkraft- und Freiflächen-PV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5D221-DC5C-B24F-BB66-8355C4651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4877" y="1451886"/>
            <a:ext cx="9001126" cy="391964"/>
          </a:xfrm>
        </p:spPr>
        <p:txBody>
          <a:bodyPr/>
          <a:lstStyle/>
          <a:p>
            <a:r>
              <a:rPr lang="de-DE" dirty="0"/>
              <a:t>Prozessbegleitung bei komplexen Strom-Großprojekten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B68D9E9-5EE0-B30D-D7E2-D19B3702EE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94877" y="2026676"/>
            <a:ext cx="9648824" cy="431958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Kurzbeschreibung:</a:t>
            </a:r>
          </a:p>
          <a:p>
            <a:r>
              <a:rPr lang="de-DE" dirty="0"/>
              <a:t>Dialog vor Ort: Regionale Dialogveranstaltungen, Mediation und Konfliktbearbeitung</a:t>
            </a:r>
          </a:p>
          <a:p>
            <a:r>
              <a:rPr lang="de-DE" dirty="0"/>
              <a:t>Energiecoaching: Bürgerbeteiligungsformate, Coaching von Entscheidungsträgern</a:t>
            </a:r>
          </a:p>
          <a:p>
            <a:r>
              <a:rPr lang="de-DE" dirty="0"/>
              <a:t>Prozessberatung und Flächensteuerung, Potenzialanalysen und Verhandlungshilfe</a:t>
            </a:r>
          </a:p>
          <a:p>
            <a:r>
              <a:rPr lang="de-DE" dirty="0"/>
              <a:t>Toolbox / Werkzeugkasten für Kommunen, Faktenchecks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b="1" dirty="0"/>
              <a:t>Zielgruppe: </a:t>
            </a:r>
            <a:r>
              <a:rPr lang="de-DE" dirty="0"/>
              <a:t>Kommunen und Bürgerinnen und Bürger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Ziele: </a:t>
            </a:r>
            <a:r>
              <a:rPr lang="de-DE" dirty="0"/>
              <a:t>Mit Coaching, Mediation und Informationen Kontroversen um erneuerbare Energien entschärfen – und die Interessen der Kommune verhandeln </a:t>
            </a:r>
          </a:p>
          <a:p>
            <a:endParaRPr lang="de-DE" b="1" dirty="0"/>
          </a:p>
          <a:p>
            <a:endParaRPr lang="de-DE" b="1" dirty="0"/>
          </a:p>
        </p:txBody>
      </p:sp>
      <p:sp>
        <p:nvSpPr>
          <p:cNvPr id="2" name="Pfeil: nach links 1">
            <a:hlinkClick r:id="rId2" action="ppaction://hlinksldjump"/>
            <a:extLst>
              <a:ext uri="{FF2B5EF4-FFF2-40B4-BE49-F238E27FC236}">
                <a16:creationId xmlns:a16="http://schemas.microsoft.com/office/drawing/2014/main" id="{A274C06C-F659-A914-452F-8B297B534268}"/>
              </a:ext>
            </a:extLst>
          </p:cNvPr>
          <p:cNvSpPr/>
          <p:nvPr/>
        </p:nvSpPr>
        <p:spPr>
          <a:xfrm>
            <a:off x="11424592" y="1378904"/>
            <a:ext cx="348843" cy="5379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793023"/>
      </p:ext>
    </p:extLst>
  </p:cSld>
  <p:clrMapOvr>
    <a:masterClrMapping/>
  </p:clrMapOvr>
</p:sld>
</file>

<file path=ppt/theme/theme1.xml><?xml version="1.0" encoding="utf-8"?>
<a:theme xmlns:a="http://schemas.openxmlformats.org/drawingml/2006/main" name="Vorlage LEA Hessen ">
  <a:themeElements>
    <a:clrScheme name="LEA-Farben 1">
      <a:dk1>
        <a:srgbClr val="004696"/>
      </a:dk1>
      <a:lt1>
        <a:srgbClr val="FFFFFF"/>
      </a:lt1>
      <a:dk2>
        <a:srgbClr val="152849"/>
      </a:dk2>
      <a:lt2>
        <a:srgbClr val="E5ECF3"/>
      </a:lt2>
      <a:accent1>
        <a:srgbClr val="004696"/>
      </a:accent1>
      <a:accent2>
        <a:srgbClr val="DC2C32"/>
      </a:accent2>
      <a:accent3>
        <a:srgbClr val="152849"/>
      </a:accent3>
      <a:accent4>
        <a:srgbClr val="2E7870"/>
      </a:accent4>
      <a:accent5>
        <a:srgbClr val="FF990D"/>
      </a:accent5>
      <a:accent6>
        <a:srgbClr val="FFD130"/>
      </a:accent6>
      <a:hlink>
        <a:srgbClr val="004696"/>
      </a:hlink>
      <a:folHlink>
        <a:srgbClr val="336B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3"/>
        </a:solidFill>
        <a:ln>
          <a:noFill/>
        </a:ln>
      </a:spPr>
      <a:bodyPr lIns="180000" tIns="180000" rIns="180000" bIns="180000" anchor="t" anchorCtr="0"/>
      <a:lstStyle>
        <a:defPPr algn="l">
          <a:defRPr sz="16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EAHessen_PPT-Vorlage_v5.potx" id="{C4F3D6D6-DD33-4EC1-A6A4-07199B22CFB9}" vid="{0566A5EF-C07B-410C-A651-A7DFEC8F6A34}"/>
    </a:ext>
  </a:extLst>
</a:theme>
</file>

<file path=ppt/theme/theme2.xml><?xml version="1.0" encoding="utf-8"?>
<a:theme xmlns:a="http://schemas.openxmlformats.org/drawingml/2006/main" name="1_Vorlage LEA Hessen ">
  <a:themeElements>
    <a:clrScheme name="LEA-Farben 1">
      <a:dk1>
        <a:srgbClr val="004696"/>
      </a:dk1>
      <a:lt1>
        <a:srgbClr val="FFFFFF"/>
      </a:lt1>
      <a:dk2>
        <a:srgbClr val="152849"/>
      </a:dk2>
      <a:lt2>
        <a:srgbClr val="E5ECF3"/>
      </a:lt2>
      <a:accent1>
        <a:srgbClr val="004696"/>
      </a:accent1>
      <a:accent2>
        <a:srgbClr val="DC2C32"/>
      </a:accent2>
      <a:accent3>
        <a:srgbClr val="152849"/>
      </a:accent3>
      <a:accent4>
        <a:srgbClr val="2E7870"/>
      </a:accent4>
      <a:accent5>
        <a:srgbClr val="FF990D"/>
      </a:accent5>
      <a:accent6>
        <a:srgbClr val="FFD130"/>
      </a:accent6>
      <a:hlink>
        <a:srgbClr val="004696"/>
      </a:hlink>
      <a:folHlink>
        <a:srgbClr val="336B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3"/>
        </a:solidFill>
        <a:ln>
          <a:noFill/>
        </a:ln>
      </a:spPr>
      <a:bodyPr lIns="180000" tIns="180000" rIns="180000" bIns="180000" anchor="t" anchorCtr="0"/>
      <a:lstStyle>
        <a:defPPr algn="l">
          <a:defRPr sz="1600" b="1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EAHessen_PPT-Vorlage_v5.potx" id="{C4F3D6D6-DD33-4EC1-A6A4-07199B22CFB9}" vid="{0566A5EF-C07B-410C-A651-A7DFEC8F6A34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LEA-Farben 1">
    <a:dk1>
      <a:srgbClr val="004696"/>
    </a:dk1>
    <a:lt1>
      <a:srgbClr val="FFFFFF"/>
    </a:lt1>
    <a:dk2>
      <a:srgbClr val="152849"/>
    </a:dk2>
    <a:lt2>
      <a:srgbClr val="E5ECF3"/>
    </a:lt2>
    <a:accent1>
      <a:srgbClr val="004696"/>
    </a:accent1>
    <a:accent2>
      <a:srgbClr val="DC2C32"/>
    </a:accent2>
    <a:accent3>
      <a:srgbClr val="152849"/>
    </a:accent3>
    <a:accent4>
      <a:srgbClr val="2E7870"/>
    </a:accent4>
    <a:accent5>
      <a:srgbClr val="FF990D"/>
    </a:accent5>
    <a:accent6>
      <a:srgbClr val="FFD130"/>
    </a:accent6>
    <a:hlink>
      <a:srgbClr val="004696"/>
    </a:hlink>
    <a:folHlink>
      <a:srgbClr val="336BAB"/>
    </a:folHlink>
  </a:clrScheme>
</a:themeOverride>
</file>

<file path=ppt/theme/themeOverride2.xml><?xml version="1.0" encoding="utf-8"?>
<a:themeOverride xmlns:a="http://schemas.openxmlformats.org/drawingml/2006/main">
  <a:clrScheme name="LEA-Farben 1">
    <a:dk1>
      <a:srgbClr val="004696"/>
    </a:dk1>
    <a:lt1>
      <a:srgbClr val="FFFFFF"/>
    </a:lt1>
    <a:dk2>
      <a:srgbClr val="152849"/>
    </a:dk2>
    <a:lt2>
      <a:srgbClr val="E5ECF3"/>
    </a:lt2>
    <a:accent1>
      <a:srgbClr val="004696"/>
    </a:accent1>
    <a:accent2>
      <a:srgbClr val="DC2C32"/>
    </a:accent2>
    <a:accent3>
      <a:srgbClr val="152849"/>
    </a:accent3>
    <a:accent4>
      <a:srgbClr val="2E7870"/>
    </a:accent4>
    <a:accent5>
      <a:srgbClr val="FF990D"/>
    </a:accent5>
    <a:accent6>
      <a:srgbClr val="FFD130"/>
    </a:accent6>
    <a:hlink>
      <a:srgbClr val="004696"/>
    </a:hlink>
    <a:folHlink>
      <a:srgbClr val="336BAB"/>
    </a:folHlink>
  </a:clrScheme>
</a:themeOverride>
</file>

<file path=ppt/theme/themeOverride3.xml><?xml version="1.0" encoding="utf-8"?>
<a:themeOverride xmlns:a="http://schemas.openxmlformats.org/drawingml/2006/main">
  <a:clrScheme name="LEA-Farben 1">
    <a:dk1>
      <a:srgbClr val="004696"/>
    </a:dk1>
    <a:lt1>
      <a:srgbClr val="FFFFFF"/>
    </a:lt1>
    <a:dk2>
      <a:srgbClr val="152849"/>
    </a:dk2>
    <a:lt2>
      <a:srgbClr val="E5ECF3"/>
    </a:lt2>
    <a:accent1>
      <a:srgbClr val="004696"/>
    </a:accent1>
    <a:accent2>
      <a:srgbClr val="DC2C32"/>
    </a:accent2>
    <a:accent3>
      <a:srgbClr val="152849"/>
    </a:accent3>
    <a:accent4>
      <a:srgbClr val="2E7870"/>
    </a:accent4>
    <a:accent5>
      <a:srgbClr val="FF990D"/>
    </a:accent5>
    <a:accent6>
      <a:srgbClr val="FFD130"/>
    </a:accent6>
    <a:hlink>
      <a:srgbClr val="004696"/>
    </a:hlink>
    <a:folHlink>
      <a:srgbClr val="336BAB"/>
    </a:folHlink>
  </a:clrScheme>
</a:themeOverride>
</file>

<file path=ppt/theme/themeOverride4.xml><?xml version="1.0" encoding="utf-8"?>
<a:themeOverride xmlns:a="http://schemas.openxmlformats.org/drawingml/2006/main">
  <a:clrScheme name="LEA-Farben 1">
    <a:dk1>
      <a:srgbClr val="004696"/>
    </a:dk1>
    <a:lt1>
      <a:srgbClr val="FFFFFF"/>
    </a:lt1>
    <a:dk2>
      <a:srgbClr val="152849"/>
    </a:dk2>
    <a:lt2>
      <a:srgbClr val="E5ECF3"/>
    </a:lt2>
    <a:accent1>
      <a:srgbClr val="004696"/>
    </a:accent1>
    <a:accent2>
      <a:srgbClr val="DC2C32"/>
    </a:accent2>
    <a:accent3>
      <a:srgbClr val="152849"/>
    </a:accent3>
    <a:accent4>
      <a:srgbClr val="2E7870"/>
    </a:accent4>
    <a:accent5>
      <a:srgbClr val="FF990D"/>
    </a:accent5>
    <a:accent6>
      <a:srgbClr val="FFD130"/>
    </a:accent6>
    <a:hlink>
      <a:srgbClr val="004696"/>
    </a:hlink>
    <a:folHlink>
      <a:srgbClr val="336B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3585</Words>
  <Application>Microsoft Office PowerPoint</Application>
  <PresentationFormat>Breitbild</PresentationFormat>
  <Paragraphs>690</Paragraphs>
  <Slides>66</Slides>
  <Notes>15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66</vt:i4>
      </vt:variant>
    </vt:vector>
  </HeadingPairs>
  <TitlesOfParts>
    <vt:vector size="72" baseType="lpstr">
      <vt:lpstr>Aptos</vt:lpstr>
      <vt:lpstr>Arial</vt:lpstr>
      <vt:lpstr>Calibri</vt:lpstr>
      <vt:lpstr>Wingdings</vt:lpstr>
      <vt:lpstr>Vorlage LEA Hessen </vt:lpstr>
      <vt:lpstr>1_Vorlage LEA Hessen </vt:lpstr>
      <vt:lpstr>Wir sind die LEA Hessen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 sind die LEA Hessen</dc:title>
  <dc:creator>Severin, Martin</dc:creator>
  <cp:lastModifiedBy>Karlheinz Duda</cp:lastModifiedBy>
  <cp:revision>181</cp:revision>
  <dcterms:created xsi:type="dcterms:W3CDTF">2024-03-21T12:55:34Z</dcterms:created>
  <dcterms:modified xsi:type="dcterms:W3CDTF">2026-05-28T19:51:08Z</dcterms:modified>
</cp:coreProperties>
</file>